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74023-B74E-4640-8674-3A7367373A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5CAE34-A712-463A-B89B-80B4801CD3B7}">
      <dgm:prSet phldrT="[Text]"/>
      <dgm:spPr/>
      <dgm:t>
        <a:bodyPr/>
        <a:lstStyle/>
        <a:p>
          <a:r>
            <a:rPr lang="en-US" dirty="0" err="1" smtClean="0"/>
            <a:t>JustForFun</a:t>
          </a:r>
          <a:endParaRPr lang="en-US" dirty="0"/>
        </a:p>
      </dgm:t>
    </dgm:pt>
    <dgm:pt modelId="{B2CEFFFC-5133-4562-851F-68A7183CD558}" type="parTrans" cxnId="{3249F5AD-4470-41D1-A490-6ED3160D0163}">
      <dgm:prSet/>
      <dgm:spPr/>
      <dgm:t>
        <a:bodyPr/>
        <a:lstStyle/>
        <a:p>
          <a:endParaRPr lang="en-US"/>
        </a:p>
      </dgm:t>
    </dgm:pt>
    <dgm:pt modelId="{0CD81774-E7B8-42CB-AAED-D9AA62BE192C}" type="sibTrans" cxnId="{3249F5AD-4470-41D1-A490-6ED3160D0163}">
      <dgm:prSet/>
      <dgm:spPr/>
      <dgm:t>
        <a:bodyPr/>
        <a:lstStyle/>
        <a:p>
          <a:endParaRPr lang="en-US"/>
        </a:p>
      </dgm:t>
    </dgm:pt>
    <dgm:pt modelId="{40DB4A9C-0350-4D10-BAC3-7DEFF16CB339}">
      <dgm:prSet phldrT="[Text]"/>
      <dgm:spPr/>
      <dgm:t>
        <a:bodyPr/>
        <a:lstStyle/>
        <a:p>
          <a:r>
            <a:rPr lang="en-US" dirty="0" smtClean="0"/>
            <a:t>123</a:t>
          </a:r>
          <a:endParaRPr lang="en-US" dirty="0"/>
        </a:p>
      </dgm:t>
    </dgm:pt>
    <dgm:pt modelId="{13D204F3-CDB6-442D-9F7C-75639AAAB044}" type="parTrans" cxnId="{B9ADECAC-8C03-48B8-B471-84DCD9B13868}">
      <dgm:prSet/>
      <dgm:spPr/>
      <dgm:t>
        <a:bodyPr/>
        <a:lstStyle/>
        <a:p>
          <a:endParaRPr lang="en-US"/>
        </a:p>
      </dgm:t>
    </dgm:pt>
    <dgm:pt modelId="{27CA2748-7505-4307-AFF2-38B34D376397}" type="sibTrans" cxnId="{B9ADECAC-8C03-48B8-B471-84DCD9B13868}">
      <dgm:prSet/>
      <dgm:spPr/>
      <dgm:t>
        <a:bodyPr/>
        <a:lstStyle/>
        <a:p>
          <a:endParaRPr lang="en-US"/>
        </a:p>
      </dgm:t>
    </dgm:pt>
    <dgm:pt modelId="{691D6993-7DA9-48CB-A575-EF23A3C8B019}">
      <dgm:prSet phldrT="[Text]"/>
      <dgm:spPr/>
      <dgm:t>
        <a:bodyPr/>
        <a:lstStyle/>
        <a:p>
          <a:r>
            <a:rPr lang="en-US" dirty="0" smtClean="0"/>
            <a:t>Txt</a:t>
          </a:r>
          <a:endParaRPr lang="en-US" dirty="0"/>
        </a:p>
      </dgm:t>
    </dgm:pt>
    <dgm:pt modelId="{B0E4992B-9CA4-4301-B829-A99B32E05EB0}" type="parTrans" cxnId="{6B6F5C19-CF43-4488-8D6F-1063919524D5}">
      <dgm:prSet/>
      <dgm:spPr/>
      <dgm:t>
        <a:bodyPr/>
        <a:lstStyle/>
        <a:p>
          <a:endParaRPr lang="en-US"/>
        </a:p>
      </dgm:t>
    </dgm:pt>
    <dgm:pt modelId="{31F0A7BC-92F6-4214-A656-915464AD4958}" type="sibTrans" cxnId="{6B6F5C19-CF43-4488-8D6F-1063919524D5}">
      <dgm:prSet/>
      <dgm:spPr/>
      <dgm:t>
        <a:bodyPr/>
        <a:lstStyle/>
        <a:p>
          <a:endParaRPr lang="en-US"/>
        </a:p>
      </dgm:t>
    </dgm:pt>
    <dgm:pt modelId="{ECE96957-4397-4078-B5D5-44F159FB3D38}">
      <dgm:prSet phldrT="[Text]"/>
      <dgm:spPr/>
      <dgm:t>
        <a:bodyPr/>
        <a:lstStyle/>
        <a:p>
          <a:r>
            <a:rPr lang="en-US" dirty="0" smtClean="0"/>
            <a:t>1024 KB</a:t>
          </a:r>
        </a:p>
      </dgm:t>
    </dgm:pt>
    <dgm:pt modelId="{F715BB6D-EE42-4D38-8192-65137A017228}" type="parTrans" cxnId="{626BACC0-2A0E-4430-BF0F-77C3405B7F36}">
      <dgm:prSet/>
      <dgm:spPr/>
      <dgm:t>
        <a:bodyPr/>
        <a:lstStyle/>
        <a:p>
          <a:endParaRPr lang="en-US"/>
        </a:p>
      </dgm:t>
    </dgm:pt>
    <dgm:pt modelId="{D80B6565-9862-48B4-ADC6-44520C046B38}" type="sibTrans" cxnId="{626BACC0-2A0E-4430-BF0F-77C3405B7F36}">
      <dgm:prSet/>
      <dgm:spPr/>
      <dgm:t>
        <a:bodyPr/>
        <a:lstStyle/>
        <a:p>
          <a:endParaRPr lang="en-US"/>
        </a:p>
      </dgm:t>
    </dgm:pt>
    <dgm:pt modelId="{DE6B584D-BF66-4C6D-B131-0EFB9F67C65A}">
      <dgm:prSet phldrT="[Text]"/>
      <dgm:spPr/>
      <dgm:t>
        <a:bodyPr/>
        <a:lstStyle/>
        <a:p>
          <a:r>
            <a:rPr lang="en-US" dirty="0" smtClean="0"/>
            <a:t>Read-only</a:t>
          </a:r>
        </a:p>
      </dgm:t>
    </dgm:pt>
    <dgm:pt modelId="{8AFD7477-7765-4C24-925D-E8C073A3A5A0}" type="parTrans" cxnId="{60C91213-0B00-4FAA-9B91-6F00D93D2A53}">
      <dgm:prSet/>
      <dgm:spPr/>
      <dgm:t>
        <a:bodyPr/>
        <a:lstStyle/>
        <a:p>
          <a:endParaRPr lang="en-US"/>
        </a:p>
      </dgm:t>
    </dgm:pt>
    <dgm:pt modelId="{CCFB8171-0E45-4B36-B8E4-3C9D37FA956A}" type="sibTrans" cxnId="{60C91213-0B00-4FAA-9B91-6F00D93D2A53}">
      <dgm:prSet/>
      <dgm:spPr/>
      <dgm:t>
        <a:bodyPr/>
        <a:lstStyle/>
        <a:p>
          <a:endParaRPr lang="en-US"/>
        </a:p>
      </dgm:t>
    </dgm:pt>
    <dgm:pt modelId="{9E2E9A7D-C2AD-4D8D-929B-91B660A77616}" type="pres">
      <dgm:prSet presAssocID="{D1774023-B74E-4640-8674-3A7367373A45}" presName="linear" presStyleCnt="0">
        <dgm:presLayoutVars>
          <dgm:animLvl val="lvl"/>
          <dgm:resizeHandles val="exact"/>
        </dgm:presLayoutVars>
      </dgm:prSet>
      <dgm:spPr/>
      <dgm:t>
        <a:bodyPr/>
        <a:lstStyle/>
        <a:p>
          <a:endParaRPr lang="en-US"/>
        </a:p>
      </dgm:t>
    </dgm:pt>
    <dgm:pt modelId="{2DB6B851-3D45-4858-BAF3-E3708EAA086A}" type="pres">
      <dgm:prSet presAssocID="{A55CAE34-A712-463A-B89B-80B4801CD3B7}" presName="parentText" presStyleLbl="node1" presStyleIdx="0" presStyleCnt="5">
        <dgm:presLayoutVars>
          <dgm:chMax val="0"/>
          <dgm:bulletEnabled val="1"/>
        </dgm:presLayoutVars>
      </dgm:prSet>
      <dgm:spPr/>
      <dgm:t>
        <a:bodyPr/>
        <a:lstStyle/>
        <a:p>
          <a:endParaRPr lang="en-US"/>
        </a:p>
      </dgm:t>
    </dgm:pt>
    <dgm:pt modelId="{BB645217-4FFA-40B0-80D6-21E58B5BFDA0}" type="pres">
      <dgm:prSet presAssocID="{0CD81774-E7B8-42CB-AAED-D9AA62BE192C}" presName="spacer" presStyleCnt="0"/>
      <dgm:spPr/>
    </dgm:pt>
    <dgm:pt modelId="{93AE9049-3780-4444-A4A3-CE2F0D373B5E}" type="pres">
      <dgm:prSet presAssocID="{40DB4A9C-0350-4D10-BAC3-7DEFF16CB339}" presName="parentText" presStyleLbl="node1" presStyleIdx="1" presStyleCnt="5">
        <dgm:presLayoutVars>
          <dgm:chMax val="0"/>
          <dgm:bulletEnabled val="1"/>
        </dgm:presLayoutVars>
      </dgm:prSet>
      <dgm:spPr/>
      <dgm:t>
        <a:bodyPr/>
        <a:lstStyle/>
        <a:p>
          <a:endParaRPr lang="en-US"/>
        </a:p>
      </dgm:t>
    </dgm:pt>
    <dgm:pt modelId="{15F92A02-3B0A-46A2-9533-0D4D46A5B512}" type="pres">
      <dgm:prSet presAssocID="{27CA2748-7505-4307-AFF2-38B34D376397}" presName="spacer" presStyleCnt="0"/>
      <dgm:spPr/>
    </dgm:pt>
    <dgm:pt modelId="{0B987A37-FFA1-4FC7-82F4-76A512661325}" type="pres">
      <dgm:prSet presAssocID="{691D6993-7DA9-48CB-A575-EF23A3C8B019}" presName="parentText" presStyleLbl="node1" presStyleIdx="2" presStyleCnt="5">
        <dgm:presLayoutVars>
          <dgm:chMax val="0"/>
          <dgm:bulletEnabled val="1"/>
        </dgm:presLayoutVars>
      </dgm:prSet>
      <dgm:spPr/>
      <dgm:t>
        <a:bodyPr/>
        <a:lstStyle/>
        <a:p>
          <a:endParaRPr lang="en-US"/>
        </a:p>
      </dgm:t>
    </dgm:pt>
    <dgm:pt modelId="{59E61ECB-4519-48DF-BEDB-3E11F33C05BB}" type="pres">
      <dgm:prSet presAssocID="{31F0A7BC-92F6-4214-A656-915464AD4958}" presName="spacer" presStyleCnt="0"/>
      <dgm:spPr/>
    </dgm:pt>
    <dgm:pt modelId="{5115D648-315B-4E96-BB3D-B7AC61205ACA}" type="pres">
      <dgm:prSet presAssocID="{ECE96957-4397-4078-B5D5-44F159FB3D38}" presName="parentText" presStyleLbl="node1" presStyleIdx="3" presStyleCnt="5">
        <dgm:presLayoutVars>
          <dgm:chMax val="0"/>
          <dgm:bulletEnabled val="1"/>
        </dgm:presLayoutVars>
      </dgm:prSet>
      <dgm:spPr/>
      <dgm:t>
        <a:bodyPr/>
        <a:lstStyle/>
        <a:p>
          <a:endParaRPr lang="en-US"/>
        </a:p>
      </dgm:t>
    </dgm:pt>
    <dgm:pt modelId="{D449C52C-EF92-4F32-9C9A-2D3BAFCB9242}" type="pres">
      <dgm:prSet presAssocID="{D80B6565-9862-48B4-ADC6-44520C046B38}" presName="spacer" presStyleCnt="0"/>
      <dgm:spPr/>
    </dgm:pt>
    <dgm:pt modelId="{FCB809F7-8AD0-4A14-9EC5-7C90A68B7ABD}" type="pres">
      <dgm:prSet presAssocID="{DE6B584D-BF66-4C6D-B131-0EFB9F67C65A}" presName="parentText" presStyleLbl="node1" presStyleIdx="4" presStyleCnt="5">
        <dgm:presLayoutVars>
          <dgm:chMax val="0"/>
          <dgm:bulletEnabled val="1"/>
        </dgm:presLayoutVars>
      </dgm:prSet>
      <dgm:spPr/>
      <dgm:t>
        <a:bodyPr/>
        <a:lstStyle/>
        <a:p>
          <a:endParaRPr lang="en-US"/>
        </a:p>
      </dgm:t>
    </dgm:pt>
  </dgm:ptLst>
  <dgm:cxnLst>
    <dgm:cxn modelId="{E415FEBB-A123-447C-9AB2-B637802BB7EC}" type="presOf" srcId="{691D6993-7DA9-48CB-A575-EF23A3C8B019}" destId="{0B987A37-FFA1-4FC7-82F4-76A512661325}" srcOrd="0" destOrd="0" presId="urn:microsoft.com/office/officeart/2005/8/layout/vList2"/>
    <dgm:cxn modelId="{3249F5AD-4470-41D1-A490-6ED3160D0163}" srcId="{D1774023-B74E-4640-8674-3A7367373A45}" destId="{A55CAE34-A712-463A-B89B-80B4801CD3B7}" srcOrd="0" destOrd="0" parTransId="{B2CEFFFC-5133-4562-851F-68A7183CD558}" sibTransId="{0CD81774-E7B8-42CB-AAED-D9AA62BE192C}"/>
    <dgm:cxn modelId="{626BACC0-2A0E-4430-BF0F-77C3405B7F36}" srcId="{D1774023-B74E-4640-8674-3A7367373A45}" destId="{ECE96957-4397-4078-B5D5-44F159FB3D38}" srcOrd="3" destOrd="0" parTransId="{F715BB6D-EE42-4D38-8192-65137A017228}" sibTransId="{D80B6565-9862-48B4-ADC6-44520C046B38}"/>
    <dgm:cxn modelId="{60C91213-0B00-4FAA-9B91-6F00D93D2A53}" srcId="{D1774023-B74E-4640-8674-3A7367373A45}" destId="{DE6B584D-BF66-4C6D-B131-0EFB9F67C65A}" srcOrd="4" destOrd="0" parTransId="{8AFD7477-7765-4C24-925D-E8C073A3A5A0}" sibTransId="{CCFB8171-0E45-4B36-B8E4-3C9D37FA956A}"/>
    <dgm:cxn modelId="{80CDC8EF-BE0A-464B-94CD-D28DFFBA54BC}" type="presOf" srcId="{A55CAE34-A712-463A-B89B-80B4801CD3B7}" destId="{2DB6B851-3D45-4858-BAF3-E3708EAA086A}" srcOrd="0" destOrd="0" presId="urn:microsoft.com/office/officeart/2005/8/layout/vList2"/>
    <dgm:cxn modelId="{B82A31B3-B7EF-48BB-BBCE-3910DDC377E9}" type="presOf" srcId="{ECE96957-4397-4078-B5D5-44F159FB3D38}" destId="{5115D648-315B-4E96-BB3D-B7AC61205ACA}" srcOrd="0" destOrd="0" presId="urn:microsoft.com/office/officeart/2005/8/layout/vList2"/>
    <dgm:cxn modelId="{B9ADECAC-8C03-48B8-B471-84DCD9B13868}" srcId="{D1774023-B74E-4640-8674-3A7367373A45}" destId="{40DB4A9C-0350-4D10-BAC3-7DEFF16CB339}" srcOrd="1" destOrd="0" parTransId="{13D204F3-CDB6-442D-9F7C-75639AAAB044}" sibTransId="{27CA2748-7505-4307-AFF2-38B34D376397}"/>
    <dgm:cxn modelId="{A0AE418E-DE63-47D6-8B89-2A446509BF86}" type="presOf" srcId="{DE6B584D-BF66-4C6D-B131-0EFB9F67C65A}" destId="{FCB809F7-8AD0-4A14-9EC5-7C90A68B7ABD}" srcOrd="0" destOrd="0" presId="urn:microsoft.com/office/officeart/2005/8/layout/vList2"/>
    <dgm:cxn modelId="{6B6F5C19-CF43-4488-8D6F-1063919524D5}" srcId="{D1774023-B74E-4640-8674-3A7367373A45}" destId="{691D6993-7DA9-48CB-A575-EF23A3C8B019}" srcOrd="2" destOrd="0" parTransId="{B0E4992B-9CA4-4301-B829-A99B32E05EB0}" sibTransId="{31F0A7BC-92F6-4214-A656-915464AD4958}"/>
    <dgm:cxn modelId="{B26D934B-65E1-435F-B7E1-A596E1275C74}" type="presOf" srcId="{40DB4A9C-0350-4D10-BAC3-7DEFF16CB339}" destId="{93AE9049-3780-4444-A4A3-CE2F0D373B5E}" srcOrd="0" destOrd="0" presId="urn:microsoft.com/office/officeart/2005/8/layout/vList2"/>
    <dgm:cxn modelId="{52164AC5-1EE2-4E1A-9985-6B3BEDC54A79}" type="presOf" srcId="{D1774023-B74E-4640-8674-3A7367373A45}" destId="{9E2E9A7D-C2AD-4D8D-929B-91B660A77616}" srcOrd="0" destOrd="0" presId="urn:microsoft.com/office/officeart/2005/8/layout/vList2"/>
    <dgm:cxn modelId="{B5ED4A59-0819-46BF-8CEC-1E8C6A11DC5E}" type="presParOf" srcId="{9E2E9A7D-C2AD-4D8D-929B-91B660A77616}" destId="{2DB6B851-3D45-4858-BAF3-E3708EAA086A}" srcOrd="0" destOrd="0" presId="urn:microsoft.com/office/officeart/2005/8/layout/vList2"/>
    <dgm:cxn modelId="{BC26B134-EAFD-4822-982D-31D057AC830D}" type="presParOf" srcId="{9E2E9A7D-C2AD-4D8D-929B-91B660A77616}" destId="{BB645217-4FFA-40B0-80D6-21E58B5BFDA0}" srcOrd="1" destOrd="0" presId="urn:microsoft.com/office/officeart/2005/8/layout/vList2"/>
    <dgm:cxn modelId="{80F004E9-BFEB-4650-90B6-9A09D3232492}" type="presParOf" srcId="{9E2E9A7D-C2AD-4D8D-929B-91B660A77616}" destId="{93AE9049-3780-4444-A4A3-CE2F0D373B5E}" srcOrd="2" destOrd="0" presId="urn:microsoft.com/office/officeart/2005/8/layout/vList2"/>
    <dgm:cxn modelId="{1AC68824-AB67-4AB8-91E4-0DCAA3F39418}" type="presParOf" srcId="{9E2E9A7D-C2AD-4D8D-929B-91B660A77616}" destId="{15F92A02-3B0A-46A2-9533-0D4D46A5B512}" srcOrd="3" destOrd="0" presId="urn:microsoft.com/office/officeart/2005/8/layout/vList2"/>
    <dgm:cxn modelId="{6D6E79CF-DA06-48CD-927B-A1F72D6A206C}" type="presParOf" srcId="{9E2E9A7D-C2AD-4D8D-929B-91B660A77616}" destId="{0B987A37-FFA1-4FC7-82F4-76A512661325}" srcOrd="4" destOrd="0" presId="urn:microsoft.com/office/officeart/2005/8/layout/vList2"/>
    <dgm:cxn modelId="{6120DDCF-B243-44F0-B731-7354C1F38CDE}" type="presParOf" srcId="{9E2E9A7D-C2AD-4D8D-929B-91B660A77616}" destId="{59E61ECB-4519-48DF-BEDB-3E11F33C05BB}" srcOrd="5" destOrd="0" presId="urn:microsoft.com/office/officeart/2005/8/layout/vList2"/>
    <dgm:cxn modelId="{F1CD7E98-1FC3-4737-8A2B-3F73DCB433C5}" type="presParOf" srcId="{9E2E9A7D-C2AD-4D8D-929B-91B660A77616}" destId="{5115D648-315B-4E96-BB3D-B7AC61205ACA}" srcOrd="6" destOrd="0" presId="urn:microsoft.com/office/officeart/2005/8/layout/vList2"/>
    <dgm:cxn modelId="{1BDBC32D-1088-4908-98DD-05CEA808F724}" type="presParOf" srcId="{9E2E9A7D-C2AD-4D8D-929B-91B660A77616}" destId="{D449C52C-EF92-4F32-9C9A-2D3BAFCB9242}" srcOrd="7" destOrd="0" presId="urn:microsoft.com/office/officeart/2005/8/layout/vList2"/>
    <dgm:cxn modelId="{7CC8B8CD-59D5-4278-88BD-72D91FB42DB5}" type="presParOf" srcId="{9E2E9A7D-C2AD-4D8D-929B-91B660A77616}" destId="{FCB809F7-8AD0-4A14-9EC5-7C90A68B7AB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85186F-8D3B-4041-BADC-C4F885C9E9B4}"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97394F41-6AD9-4BA7-B0B0-1C7DCB71E54D}">
      <dgm:prSet/>
      <dgm:spPr/>
      <dgm:t>
        <a:bodyPr/>
        <a:lstStyle/>
        <a:p>
          <a:r>
            <a:rPr lang="en-US" b="1" i="0" smtClean="0"/>
            <a:t>File attributes</a:t>
          </a:r>
          <a:r>
            <a:rPr lang="en-US" b="0" i="0" smtClean="0"/>
            <a:t> are settings associated with computer files that grant or deny certain rights to how a user or the operating system can access that file. </a:t>
          </a:r>
          <a:endParaRPr lang="en-US"/>
        </a:p>
      </dgm:t>
    </dgm:pt>
    <dgm:pt modelId="{77C61E3B-C6A5-4BA5-837F-35847E487CF1}" type="parTrans" cxnId="{AA2DE147-B539-41C0-8A77-283DA2266319}">
      <dgm:prSet/>
      <dgm:spPr/>
      <dgm:t>
        <a:bodyPr/>
        <a:lstStyle/>
        <a:p>
          <a:endParaRPr lang="en-US"/>
        </a:p>
      </dgm:t>
    </dgm:pt>
    <dgm:pt modelId="{B823D3F9-C905-4051-AE8A-5B8CCF6B5366}" type="sibTrans" cxnId="{AA2DE147-B539-41C0-8A77-283DA2266319}">
      <dgm:prSet/>
      <dgm:spPr/>
      <dgm:t>
        <a:bodyPr/>
        <a:lstStyle/>
        <a:p>
          <a:endParaRPr lang="en-US"/>
        </a:p>
      </dgm:t>
    </dgm:pt>
    <dgm:pt modelId="{00EDA249-4AF0-476C-BF80-03961E09D31F}" type="pres">
      <dgm:prSet presAssocID="{3D85186F-8D3B-4041-BADC-C4F885C9E9B4}" presName="composite" presStyleCnt="0">
        <dgm:presLayoutVars>
          <dgm:chMax val="1"/>
          <dgm:dir/>
          <dgm:resizeHandles val="exact"/>
        </dgm:presLayoutVars>
      </dgm:prSet>
      <dgm:spPr/>
      <dgm:t>
        <a:bodyPr/>
        <a:lstStyle/>
        <a:p>
          <a:endParaRPr lang="en-US"/>
        </a:p>
      </dgm:t>
    </dgm:pt>
    <dgm:pt modelId="{4FAA6D11-F715-4622-B070-D821BB61E90A}" type="pres">
      <dgm:prSet presAssocID="{3D85186F-8D3B-4041-BADC-C4F885C9E9B4}" presName="radial" presStyleCnt="0">
        <dgm:presLayoutVars>
          <dgm:animLvl val="ctr"/>
        </dgm:presLayoutVars>
      </dgm:prSet>
      <dgm:spPr/>
    </dgm:pt>
    <dgm:pt modelId="{7D682ED8-EFC9-4B6F-97E1-241DA2D0C039}" type="pres">
      <dgm:prSet presAssocID="{97394F41-6AD9-4BA7-B0B0-1C7DCB71E54D}" presName="centerShape" presStyleLbl="vennNode1" presStyleIdx="0" presStyleCnt="1"/>
      <dgm:spPr/>
      <dgm:t>
        <a:bodyPr/>
        <a:lstStyle/>
        <a:p>
          <a:endParaRPr lang="en-US"/>
        </a:p>
      </dgm:t>
    </dgm:pt>
  </dgm:ptLst>
  <dgm:cxnLst>
    <dgm:cxn modelId="{0392603A-E725-4919-9B22-7F4A3322D963}" type="presOf" srcId="{97394F41-6AD9-4BA7-B0B0-1C7DCB71E54D}" destId="{7D682ED8-EFC9-4B6F-97E1-241DA2D0C039}" srcOrd="0" destOrd="0" presId="urn:microsoft.com/office/officeart/2005/8/layout/radial3"/>
    <dgm:cxn modelId="{94447C80-F0EF-4F4A-81DC-1038D5903D54}" type="presOf" srcId="{3D85186F-8D3B-4041-BADC-C4F885C9E9B4}" destId="{00EDA249-4AF0-476C-BF80-03961E09D31F}" srcOrd="0" destOrd="0" presId="urn:microsoft.com/office/officeart/2005/8/layout/radial3"/>
    <dgm:cxn modelId="{AA2DE147-B539-41C0-8A77-283DA2266319}" srcId="{3D85186F-8D3B-4041-BADC-C4F885C9E9B4}" destId="{97394F41-6AD9-4BA7-B0B0-1C7DCB71E54D}" srcOrd="0" destOrd="0" parTransId="{77C61E3B-C6A5-4BA5-837F-35847E487CF1}" sibTransId="{B823D3F9-C905-4051-AE8A-5B8CCF6B5366}"/>
    <dgm:cxn modelId="{640512D6-B3A6-44FF-BFFC-EA2D7EA85E8C}" type="presParOf" srcId="{00EDA249-4AF0-476C-BF80-03961E09D31F}" destId="{4FAA6D11-F715-4622-B070-D821BB61E90A}" srcOrd="0" destOrd="0" presId="urn:microsoft.com/office/officeart/2005/8/layout/radial3"/>
    <dgm:cxn modelId="{A2ED711E-5A2D-4365-B6CC-218898E8AAFF}" type="presParOf" srcId="{4FAA6D11-F715-4622-B070-D821BB61E90A}" destId="{7D682ED8-EFC9-4B6F-97E1-241DA2D0C039}" srcOrd="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41C8A6-61F2-4633-981F-D29D564DF704}" type="doc">
      <dgm:prSet loTypeId="urn:microsoft.com/office/officeart/2005/8/layout/pyramid2" loCatId="list" qsTypeId="urn:microsoft.com/office/officeart/2005/8/quickstyle/simple1" qsCatId="simple" csTypeId="urn:microsoft.com/office/officeart/2005/8/colors/accent2_5" csCatId="accent2" phldr="1"/>
      <dgm:spPr/>
    </dgm:pt>
    <dgm:pt modelId="{561C2A43-CB1C-48B9-B1C2-442ADC3BDEB1}">
      <dgm:prSet phldrT="[Text]"/>
      <dgm:spPr/>
      <dgm:t>
        <a:bodyPr/>
        <a:lstStyle/>
        <a:p>
          <a:r>
            <a:rPr lang="en-US" dirty="0" smtClean="0">
              <a:solidFill>
                <a:srgbClr val="0070C0"/>
              </a:solidFill>
            </a:rPr>
            <a:t>Read only</a:t>
          </a:r>
          <a:endParaRPr lang="en-US" dirty="0">
            <a:solidFill>
              <a:srgbClr val="0070C0"/>
            </a:solidFill>
          </a:endParaRPr>
        </a:p>
      </dgm:t>
    </dgm:pt>
    <dgm:pt modelId="{406F8418-5C7E-4C10-BF50-C28C01E0D0EE}" type="parTrans" cxnId="{D10608BB-432B-4F77-B2BB-1C8C92A63DCA}">
      <dgm:prSet/>
      <dgm:spPr/>
      <dgm:t>
        <a:bodyPr/>
        <a:lstStyle/>
        <a:p>
          <a:endParaRPr lang="en-US"/>
        </a:p>
      </dgm:t>
    </dgm:pt>
    <dgm:pt modelId="{226A14DA-9EE0-4752-A647-83AE886F0D59}" type="sibTrans" cxnId="{D10608BB-432B-4F77-B2BB-1C8C92A63DCA}">
      <dgm:prSet/>
      <dgm:spPr/>
      <dgm:t>
        <a:bodyPr/>
        <a:lstStyle/>
        <a:p>
          <a:endParaRPr lang="en-US"/>
        </a:p>
      </dgm:t>
    </dgm:pt>
    <dgm:pt modelId="{4A20573C-82B0-4E78-96F8-790F97C95C73}">
      <dgm:prSet phldrT="[Text]"/>
      <dgm:spPr/>
      <dgm:t>
        <a:bodyPr/>
        <a:lstStyle/>
        <a:p>
          <a:r>
            <a:rPr lang="en-US" dirty="0" smtClean="0">
              <a:solidFill>
                <a:srgbClr val="0070C0"/>
              </a:solidFill>
            </a:rPr>
            <a:t>Hidden</a:t>
          </a:r>
          <a:r>
            <a:rPr lang="en-US" dirty="0" smtClean="0"/>
            <a:t> </a:t>
          </a:r>
          <a:endParaRPr lang="en-US" dirty="0"/>
        </a:p>
      </dgm:t>
    </dgm:pt>
    <dgm:pt modelId="{8CF49452-EF4C-48A7-B03B-277AB12D2DA6}" type="parTrans" cxnId="{CA0B2B91-A4D9-48C4-959B-152BAEA0D92D}">
      <dgm:prSet/>
      <dgm:spPr/>
      <dgm:t>
        <a:bodyPr/>
        <a:lstStyle/>
        <a:p>
          <a:endParaRPr lang="en-US"/>
        </a:p>
      </dgm:t>
    </dgm:pt>
    <dgm:pt modelId="{C0AEBECA-3D93-41DB-92B6-117ACEB5DB13}" type="sibTrans" cxnId="{CA0B2B91-A4D9-48C4-959B-152BAEA0D92D}">
      <dgm:prSet/>
      <dgm:spPr/>
      <dgm:t>
        <a:bodyPr/>
        <a:lstStyle/>
        <a:p>
          <a:endParaRPr lang="en-US"/>
        </a:p>
      </dgm:t>
    </dgm:pt>
    <dgm:pt modelId="{97BF4A51-48E3-4078-ACF2-08E0A6A92C58}">
      <dgm:prSet phldrT="[Text]"/>
      <dgm:spPr/>
      <dgm:t>
        <a:bodyPr/>
        <a:lstStyle/>
        <a:p>
          <a:r>
            <a:rPr lang="en-US" dirty="0" smtClean="0">
              <a:solidFill>
                <a:srgbClr val="0070C0"/>
              </a:solidFill>
            </a:rPr>
            <a:t>System</a:t>
          </a:r>
          <a:endParaRPr lang="en-US" dirty="0">
            <a:solidFill>
              <a:srgbClr val="0070C0"/>
            </a:solidFill>
          </a:endParaRPr>
        </a:p>
      </dgm:t>
    </dgm:pt>
    <dgm:pt modelId="{0D35D459-CC79-4E1C-B187-FCF22CAE6543}" type="parTrans" cxnId="{4127B343-FE76-4E80-B82C-EDB8578EB686}">
      <dgm:prSet/>
      <dgm:spPr/>
      <dgm:t>
        <a:bodyPr/>
        <a:lstStyle/>
        <a:p>
          <a:endParaRPr lang="en-US"/>
        </a:p>
      </dgm:t>
    </dgm:pt>
    <dgm:pt modelId="{23657BF4-8AFC-4256-B2D8-90F19020F890}" type="sibTrans" cxnId="{4127B343-FE76-4E80-B82C-EDB8578EB686}">
      <dgm:prSet/>
      <dgm:spPr/>
      <dgm:t>
        <a:bodyPr/>
        <a:lstStyle/>
        <a:p>
          <a:endParaRPr lang="en-US"/>
        </a:p>
      </dgm:t>
    </dgm:pt>
    <dgm:pt modelId="{AE36B0F5-A9BB-434D-B1DD-29EB319082FD}">
      <dgm:prSet phldrT="[Text]"/>
      <dgm:spPr/>
      <dgm:t>
        <a:bodyPr/>
        <a:lstStyle/>
        <a:p>
          <a:r>
            <a:rPr lang="en-US" dirty="0" smtClean="0">
              <a:solidFill>
                <a:srgbClr val="0070C0"/>
              </a:solidFill>
            </a:rPr>
            <a:t>Archive</a:t>
          </a:r>
          <a:endParaRPr lang="en-US" dirty="0">
            <a:solidFill>
              <a:srgbClr val="0070C0"/>
            </a:solidFill>
          </a:endParaRPr>
        </a:p>
      </dgm:t>
    </dgm:pt>
    <dgm:pt modelId="{6990DE12-317D-447A-9EF5-5BFF9F205F9F}" type="parTrans" cxnId="{B5BD8D90-156E-4979-8E88-44C5B708449D}">
      <dgm:prSet/>
      <dgm:spPr/>
      <dgm:t>
        <a:bodyPr/>
        <a:lstStyle/>
        <a:p>
          <a:endParaRPr lang="en-US"/>
        </a:p>
      </dgm:t>
    </dgm:pt>
    <dgm:pt modelId="{3A444829-12E9-42E8-8315-010F38C398F7}" type="sibTrans" cxnId="{B5BD8D90-156E-4979-8E88-44C5B708449D}">
      <dgm:prSet/>
      <dgm:spPr/>
      <dgm:t>
        <a:bodyPr/>
        <a:lstStyle/>
        <a:p>
          <a:endParaRPr lang="en-US"/>
        </a:p>
      </dgm:t>
    </dgm:pt>
    <dgm:pt modelId="{569AEA9B-B032-4F68-BF23-0CAB6692FB75}" type="pres">
      <dgm:prSet presAssocID="{ED41C8A6-61F2-4633-981F-D29D564DF704}" presName="compositeShape" presStyleCnt="0">
        <dgm:presLayoutVars>
          <dgm:dir/>
          <dgm:resizeHandles/>
        </dgm:presLayoutVars>
      </dgm:prSet>
      <dgm:spPr/>
    </dgm:pt>
    <dgm:pt modelId="{BD81B861-A93A-4813-BA84-B0E3E853E305}" type="pres">
      <dgm:prSet presAssocID="{ED41C8A6-61F2-4633-981F-D29D564DF704}" presName="pyramid" presStyleLbl="node1" presStyleIdx="0" presStyleCnt="1" custLinFactNeighborX="34714" custLinFactNeighborY="13281"/>
      <dgm:spPr/>
    </dgm:pt>
    <dgm:pt modelId="{94F26746-D647-4C31-A006-4DEE283592E6}" type="pres">
      <dgm:prSet presAssocID="{ED41C8A6-61F2-4633-981F-D29D564DF704}" presName="theList" presStyleCnt="0"/>
      <dgm:spPr/>
    </dgm:pt>
    <dgm:pt modelId="{B678E0EC-966B-41EF-82A7-81FBA932A9E2}" type="pres">
      <dgm:prSet presAssocID="{561C2A43-CB1C-48B9-B1C2-442ADC3BDEB1}" presName="aNode" presStyleLbl="fgAcc1" presStyleIdx="0" presStyleCnt="4">
        <dgm:presLayoutVars>
          <dgm:bulletEnabled val="1"/>
        </dgm:presLayoutVars>
      </dgm:prSet>
      <dgm:spPr/>
      <dgm:t>
        <a:bodyPr/>
        <a:lstStyle/>
        <a:p>
          <a:endParaRPr lang="en-US"/>
        </a:p>
      </dgm:t>
    </dgm:pt>
    <dgm:pt modelId="{15EA043E-05EF-4DFF-AC56-830820280C75}" type="pres">
      <dgm:prSet presAssocID="{561C2A43-CB1C-48B9-B1C2-442ADC3BDEB1}" presName="aSpace" presStyleCnt="0"/>
      <dgm:spPr/>
    </dgm:pt>
    <dgm:pt modelId="{1550D04B-5D42-4E59-B1BD-F2383B4A9739}" type="pres">
      <dgm:prSet presAssocID="{4A20573C-82B0-4E78-96F8-790F97C95C73}" presName="aNode" presStyleLbl="fgAcc1" presStyleIdx="1" presStyleCnt="4">
        <dgm:presLayoutVars>
          <dgm:bulletEnabled val="1"/>
        </dgm:presLayoutVars>
      </dgm:prSet>
      <dgm:spPr/>
      <dgm:t>
        <a:bodyPr/>
        <a:lstStyle/>
        <a:p>
          <a:endParaRPr lang="en-US"/>
        </a:p>
      </dgm:t>
    </dgm:pt>
    <dgm:pt modelId="{BB4F103A-428D-4A2E-ABCE-036C1087E868}" type="pres">
      <dgm:prSet presAssocID="{4A20573C-82B0-4E78-96F8-790F97C95C73}" presName="aSpace" presStyleCnt="0"/>
      <dgm:spPr/>
    </dgm:pt>
    <dgm:pt modelId="{89221519-F2DD-4348-A962-ADF135C5E87F}" type="pres">
      <dgm:prSet presAssocID="{97BF4A51-48E3-4078-ACF2-08E0A6A92C58}" presName="aNode" presStyleLbl="fgAcc1" presStyleIdx="2" presStyleCnt="4">
        <dgm:presLayoutVars>
          <dgm:bulletEnabled val="1"/>
        </dgm:presLayoutVars>
      </dgm:prSet>
      <dgm:spPr/>
      <dgm:t>
        <a:bodyPr/>
        <a:lstStyle/>
        <a:p>
          <a:endParaRPr lang="en-US"/>
        </a:p>
      </dgm:t>
    </dgm:pt>
    <dgm:pt modelId="{EDEB7AA4-1D03-42C9-AC1F-D5556B399EA7}" type="pres">
      <dgm:prSet presAssocID="{97BF4A51-48E3-4078-ACF2-08E0A6A92C58}" presName="aSpace" presStyleCnt="0"/>
      <dgm:spPr/>
    </dgm:pt>
    <dgm:pt modelId="{A0134B59-BD77-480A-9EAC-1F6E9DB3BCA7}" type="pres">
      <dgm:prSet presAssocID="{AE36B0F5-A9BB-434D-B1DD-29EB319082FD}" presName="aNode" presStyleLbl="fgAcc1" presStyleIdx="3" presStyleCnt="4">
        <dgm:presLayoutVars>
          <dgm:bulletEnabled val="1"/>
        </dgm:presLayoutVars>
      </dgm:prSet>
      <dgm:spPr/>
      <dgm:t>
        <a:bodyPr/>
        <a:lstStyle/>
        <a:p>
          <a:endParaRPr lang="en-US"/>
        </a:p>
      </dgm:t>
    </dgm:pt>
    <dgm:pt modelId="{2F8C9F10-CE43-4872-9588-D3A98A744464}" type="pres">
      <dgm:prSet presAssocID="{AE36B0F5-A9BB-434D-B1DD-29EB319082FD}" presName="aSpace" presStyleCnt="0"/>
      <dgm:spPr/>
    </dgm:pt>
  </dgm:ptLst>
  <dgm:cxnLst>
    <dgm:cxn modelId="{9AF6BBCC-1781-4B8A-B6CC-DEB5D5CDB0FE}" type="presOf" srcId="{97BF4A51-48E3-4078-ACF2-08E0A6A92C58}" destId="{89221519-F2DD-4348-A962-ADF135C5E87F}" srcOrd="0" destOrd="0" presId="urn:microsoft.com/office/officeart/2005/8/layout/pyramid2"/>
    <dgm:cxn modelId="{7B0358E5-F6C3-4085-B7E2-98DA0B71C233}" type="presOf" srcId="{AE36B0F5-A9BB-434D-B1DD-29EB319082FD}" destId="{A0134B59-BD77-480A-9EAC-1F6E9DB3BCA7}" srcOrd="0" destOrd="0" presId="urn:microsoft.com/office/officeart/2005/8/layout/pyramid2"/>
    <dgm:cxn modelId="{3133BB6C-833A-4904-8F26-177D98344058}" type="presOf" srcId="{ED41C8A6-61F2-4633-981F-D29D564DF704}" destId="{569AEA9B-B032-4F68-BF23-0CAB6692FB75}" srcOrd="0" destOrd="0" presId="urn:microsoft.com/office/officeart/2005/8/layout/pyramid2"/>
    <dgm:cxn modelId="{CA0B2B91-A4D9-48C4-959B-152BAEA0D92D}" srcId="{ED41C8A6-61F2-4633-981F-D29D564DF704}" destId="{4A20573C-82B0-4E78-96F8-790F97C95C73}" srcOrd="1" destOrd="0" parTransId="{8CF49452-EF4C-48A7-B03B-277AB12D2DA6}" sibTransId="{C0AEBECA-3D93-41DB-92B6-117ACEB5DB13}"/>
    <dgm:cxn modelId="{D10608BB-432B-4F77-B2BB-1C8C92A63DCA}" srcId="{ED41C8A6-61F2-4633-981F-D29D564DF704}" destId="{561C2A43-CB1C-48B9-B1C2-442ADC3BDEB1}" srcOrd="0" destOrd="0" parTransId="{406F8418-5C7E-4C10-BF50-C28C01E0D0EE}" sibTransId="{226A14DA-9EE0-4752-A647-83AE886F0D59}"/>
    <dgm:cxn modelId="{B5BD8D90-156E-4979-8E88-44C5B708449D}" srcId="{ED41C8A6-61F2-4633-981F-D29D564DF704}" destId="{AE36B0F5-A9BB-434D-B1DD-29EB319082FD}" srcOrd="3" destOrd="0" parTransId="{6990DE12-317D-447A-9EF5-5BFF9F205F9F}" sibTransId="{3A444829-12E9-42E8-8315-010F38C398F7}"/>
    <dgm:cxn modelId="{461E7F7A-744D-4891-87F6-38890B3B4CA6}" type="presOf" srcId="{4A20573C-82B0-4E78-96F8-790F97C95C73}" destId="{1550D04B-5D42-4E59-B1BD-F2383B4A9739}" srcOrd="0" destOrd="0" presId="urn:microsoft.com/office/officeart/2005/8/layout/pyramid2"/>
    <dgm:cxn modelId="{4127B343-FE76-4E80-B82C-EDB8578EB686}" srcId="{ED41C8A6-61F2-4633-981F-D29D564DF704}" destId="{97BF4A51-48E3-4078-ACF2-08E0A6A92C58}" srcOrd="2" destOrd="0" parTransId="{0D35D459-CC79-4E1C-B187-FCF22CAE6543}" sibTransId="{23657BF4-8AFC-4256-B2D8-90F19020F890}"/>
    <dgm:cxn modelId="{1842B879-797A-470A-A5B4-28C5884A6BEA}" type="presOf" srcId="{561C2A43-CB1C-48B9-B1C2-442ADC3BDEB1}" destId="{B678E0EC-966B-41EF-82A7-81FBA932A9E2}" srcOrd="0" destOrd="0" presId="urn:microsoft.com/office/officeart/2005/8/layout/pyramid2"/>
    <dgm:cxn modelId="{3C25A649-F0F1-4421-8E4F-56CD2D40A1B7}" type="presParOf" srcId="{569AEA9B-B032-4F68-BF23-0CAB6692FB75}" destId="{BD81B861-A93A-4813-BA84-B0E3E853E305}" srcOrd="0" destOrd="0" presId="urn:microsoft.com/office/officeart/2005/8/layout/pyramid2"/>
    <dgm:cxn modelId="{5454A1B2-32E0-43EA-B4B7-8B3F418E2643}" type="presParOf" srcId="{569AEA9B-B032-4F68-BF23-0CAB6692FB75}" destId="{94F26746-D647-4C31-A006-4DEE283592E6}" srcOrd="1" destOrd="0" presId="urn:microsoft.com/office/officeart/2005/8/layout/pyramid2"/>
    <dgm:cxn modelId="{A9CDF7E3-57CD-424E-869C-AC6A08EF62F5}" type="presParOf" srcId="{94F26746-D647-4C31-A006-4DEE283592E6}" destId="{B678E0EC-966B-41EF-82A7-81FBA932A9E2}" srcOrd="0" destOrd="0" presId="urn:microsoft.com/office/officeart/2005/8/layout/pyramid2"/>
    <dgm:cxn modelId="{6A11DBE0-C2B1-4C51-BD11-F56109600224}" type="presParOf" srcId="{94F26746-D647-4C31-A006-4DEE283592E6}" destId="{15EA043E-05EF-4DFF-AC56-830820280C75}" srcOrd="1" destOrd="0" presId="urn:microsoft.com/office/officeart/2005/8/layout/pyramid2"/>
    <dgm:cxn modelId="{7273E905-7141-406A-A345-112A5D7ECDBD}" type="presParOf" srcId="{94F26746-D647-4C31-A006-4DEE283592E6}" destId="{1550D04B-5D42-4E59-B1BD-F2383B4A9739}" srcOrd="2" destOrd="0" presId="urn:microsoft.com/office/officeart/2005/8/layout/pyramid2"/>
    <dgm:cxn modelId="{E1987E28-68E1-4BC3-8CB3-ECF24D75C472}" type="presParOf" srcId="{94F26746-D647-4C31-A006-4DEE283592E6}" destId="{BB4F103A-428D-4A2E-ABCE-036C1087E868}" srcOrd="3" destOrd="0" presId="urn:microsoft.com/office/officeart/2005/8/layout/pyramid2"/>
    <dgm:cxn modelId="{E1420381-1C49-4FF1-8728-26C5F9A6FF89}" type="presParOf" srcId="{94F26746-D647-4C31-A006-4DEE283592E6}" destId="{89221519-F2DD-4348-A962-ADF135C5E87F}" srcOrd="4" destOrd="0" presId="urn:microsoft.com/office/officeart/2005/8/layout/pyramid2"/>
    <dgm:cxn modelId="{6215C7C4-1FFA-4A5D-9CF9-187F534B19A7}" type="presParOf" srcId="{94F26746-D647-4C31-A006-4DEE283592E6}" destId="{EDEB7AA4-1D03-42C9-AC1F-D5556B399EA7}" srcOrd="5" destOrd="0" presId="urn:microsoft.com/office/officeart/2005/8/layout/pyramid2"/>
    <dgm:cxn modelId="{075266E3-7415-4927-B0D9-80A27AFA728D}" type="presParOf" srcId="{94F26746-D647-4C31-A006-4DEE283592E6}" destId="{A0134B59-BD77-480A-9EAC-1F6E9DB3BCA7}" srcOrd="6" destOrd="0" presId="urn:microsoft.com/office/officeart/2005/8/layout/pyramid2"/>
    <dgm:cxn modelId="{4B6AAD24-9B30-4996-AD60-C63A7DD3FA70}" type="presParOf" srcId="{94F26746-D647-4C31-A006-4DEE283592E6}" destId="{2F8C9F10-CE43-4872-9588-D3A98A744464}" srcOrd="7"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DB484E-2B0D-4B10-8E4F-FBB625EA6DA7}" type="doc">
      <dgm:prSet loTypeId="urn:microsoft.com/office/officeart/2008/layout/VerticalCircleList" loCatId="list" qsTypeId="urn:microsoft.com/office/officeart/2005/8/quickstyle/simple1" qsCatId="simple" csTypeId="urn:microsoft.com/office/officeart/2005/8/colors/accent2_2" csCatId="accent2" phldr="1"/>
      <dgm:spPr/>
      <dgm:t>
        <a:bodyPr/>
        <a:lstStyle/>
        <a:p>
          <a:endParaRPr lang="en-US"/>
        </a:p>
      </dgm:t>
    </dgm:pt>
    <dgm:pt modelId="{0AD5C8CE-EDF7-44BD-A9D6-F115C6AF3208}">
      <dgm:prSet phldrT="[Text]"/>
      <dgm:spPr/>
      <dgm:t>
        <a:bodyPr/>
        <a:lstStyle/>
        <a:p>
          <a:r>
            <a:rPr lang="en-US" dirty="0" smtClean="0"/>
            <a:t>Disk File System	</a:t>
          </a:r>
          <a:endParaRPr lang="en-US" dirty="0"/>
        </a:p>
      </dgm:t>
    </dgm:pt>
    <dgm:pt modelId="{34C43820-E152-4693-8FDB-EE1EF1C7F5EC}" type="parTrans" cxnId="{F03F0CA9-A42D-4EC7-9F78-095CD97C582E}">
      <dgm:prSet/>
      <dgm:spPr/>
      <dgm:t>
        <a:bodyPr/>
        <a:lstStyle/>
        <a:p>
          <a:endParaRPr lang="en-US"/>
        </a:p>
      </dgm:t>
    </dgm:pt>
    <dgm:pt modelId="{95507C97-0588-48BD-B53F-7B02CEAC7440}" type="sibTrans" cxnId="{F03F0CA9-A42D-4EC7-9F78-095CD97C582E}">
      <dgm:prSet/>
      <dgm:spPr/>
      <dgm:t>
        <a:bodyPr/>
        <a:lstStyle/>
        <a:p>
          <a:endParaRPr lang="en-US"/>
        </a:p>
      </dgm:t>
    </dgm:pt>
    <dgm:pt modelId="{F00F8668-05BC-4A8C-91A7-F3D0108E34A2}">
      <dgm:prSet phldrT="[Text]"/>
      <dgm:spPr/>
      <dgm:t>
        <a:bodyPr/>
        <a:lstStyle/>
        <a:p>
          <a:r>
            <a:rPr lang="en-US" dirty="0" smtClean="0"/>
            <a:t>Optical Disks</a:t>
          </a:r>
        </a:p>
      </dgm:t>
    </dgm:pt>
    <dgm:pt modelId="{76FB1A51-B152-4ACD-9AF4-78E962C3086B}" type="parTrans" cxnId="{8098B12F-7B7C-4806-873D-41002808F40B}">
      <dgm:prSet/>
      <dgm:spPr/>
      <dgm:t>
        <a:bodyPr/>
        <a:lstStyle/>
        <a:p>
          <a:endParaRPr lang="en-US"/>
        </a:p>
      </dgm:t>
    </dgm:pt>
    <dgm:pt modelId="{447ADFCB-CB0B-48A2-A3B6-7717C88FA60B}" type="sibTrans" cxnId="{8098B12F-7B7C-4806-873D-41002808F40B}">
      <dgm:prSet/>
      <dgm:spPr/>
      <dgm:t>
        <a:bodyPr/>
        <a:lstStyle/>
        <a:p>
          <a:endParaRPr lang="en-US"/>
        </a:p>
      </dgm:t>
    </dgm:pt>
    <dgm:pt modelId="{C8EC9CB2-D26C-4F00-9CA6-ECA06634564B}">
      <dgm:prSet phldrT="[Text]"/>
      <dgm:spPr/>
      <dgm:t>
        <a:bodyPr/>
        <a:lstStyle/>
        <a:p>
          <a:r>
            <a:rPr lang="en-US" dirty="0" smtClean="0"/>
            <a:t>Flash File System</a:t>
          </a:r>
        </a:p>
      </dgm:t>
    </dgm:pt>
    <dgm:pt modelId="{C47A0DF8-DDEA-409E-9DFF-55D755F9CD59}" type="parTrans" cxnId="{E770F52B-858A-459E-8C94-6F6E9DECB83E}">
      <dgm:prSet/>
      <dgm:spPr/>
      <dgm:t>
        <a:bodyPr/>
        <a:lstStyle/>
        <a:p>
          <a:endParaRPr lang="en-US"/>
        </a:p>
      </dgm:t>
    </dgm:pt>
    <dgm:pt modelId="{F19EBFA7-5591-4C99-B07D-C73F366BB557}" type="sibTrans" cxnId="{E770F52B-858A-459E-8C94-6F6E9DECB83E}">
      <dgm:prSet/>
      <dgm:spPr/>
      <dgm:t>
        <a:bodyPr/>
        <a:lstStyle/>
        <a:p>
          <a:endParaRPr lang="en-US"/>
        </a:p>
      </dgm:t>
    </dgm:pt>
    <dgm:pt modelId="{4A80F64E-58C9-44A0-860F-9E13A4CF0042}">
      <dgm:prSet phldrT="[Text]"/>
      <dgm:spPr/>
      <dgm:t>
        <a:bodyPr/>
        <a:lstStyle/>
        <a:p>
          <a:r>
            <a:rPr lang="en-US" dirty="0" smtClean="0"/>
            <a:t>Tape File System</a:t>
          </a:r>
        </a:p>
      </dgm:t>
    </dgm:pt>
    <dgm:pt modelId="{192DB7B5-C4ED-4F62-9618-9F5C7F683916}" type="parTrans" cxnId="{70956481-A500-444A-9D0C-3C8B32CE6BA8}">
      <dgm:prSet/>
      <dgm:spPr/>
      <dgm:t>
        <a:bodyPr/>
        <a:lstStyle/>
        <a:p>
          <a:endParaRPr lang="en-US"/>
        </a:p>
      </dgm:t>
    </dgm:pt>
    <dgm:pt modelId="{4C628DB6-25E8-4D5D-B19C-6BB0B9BD5848}" type="sibTrans" cxnId="{70956481-A500-444A-9D0C-3C8B32CE6BA8}">
      <dgm:prSet/>
      <dgm:spPr/>
      <dgm:t>
        <a:bodyPr/>
        <a:lstStyle/>
        <a:p>
          <a:endParaRPr lang="en-US"/>
        </a:p>
      </dgm:t>
    </dgm:pt>
    <dgm:pt modelId="{5217720E-3EE7-4CE2-9097-9018B5E1F991}">
      <dgm:prSet phldrT="[Text]"/>
      <dgm:spPr/>
      <dgm:t>
        <a:bodyPr/>
        <a:lstStyle/>
        <a:p>
          <a:r>
            <a:rPr lang="en-US" dirty="0" smtClean="0"/>
            <a:t>Database File System</a:t>
          </a:r>
        </a:p>
      </dgm:t>
    </dgm:pt>
    <dgm:pt modelId="{7ED662E9-189F-42E1-8C0E-4E0793861C05}" type="parTrans" cxnId="{01E75DDC-AD8C-40E7-856C-D43787F1CE6E}">
      <dgm:prSet/>
      <dgm:spPr/>
      <dgm:t>
        <a:bodyPr/>
        <a:lstStyle/>
        <a:p>
          <a:endParaRPr lang="en-US"/>
        </a:p>
      </dgm:t>
    </dgm:pt>
    <dgm:pt modelId="{FEBA6B92-D744-40D5-A960-329E60F1E7B3}" type="sibTrans" cxnId="{01E75DDC-AD8C-40E7-856C-D43787F1CE6E}">
      <dgm:prSet/>
      <dgm:spPr/>
      <dgm:t>
        <a:bodyPr/>
        <a:lstStyle/>
        <a:p>
          <a:endParaRPr lang="en-US"/>
        </a:p>
      </dgm:t>
    </dgm:pt>
    <dgm:pt modelId="{3C8EA735-486B-426F-BA7F-ED7DD49FB8DA}">
      <dgm:prSet phldrT="[Text]"/>
      <dgm:spPr/>
      <dgm:t>
        <a:bodyPr/>
        <a:lstStyle/>
        <a:p>
          <a:r>
            <a:rPr lang="en-US" dirty="0" smtClean="0"/>
            <a:t>Network File System</a:t>
          </a:r>
        </a:p>
      </dgm:t>
    </dgm:pt>
    <dgm:pt modelId="{570BD08C-88F2-4838-8D07-6D2638D54ED6}" type="parTrans" cxnId="{B4B5D970-54EF-4B2A-98EF-EB60FE7F98D8}">
      <dgm:prSet/>
      <dgm:spPr/>
      <dgm:t>
        <a:bodyPr/>
        <a:lstStyle/>
        <a:p>
          <a:endParaRPr lang="en-US"/>
        </a:p>
      </dgm:t>
    </dgm:pt>
    <dgm:pt modelId="{9C64190F-DA1F-4374-B310-788A0F1FC833}" type="sibTrans" cxnId="{B4B5D970-54EF-4B2A-98EF-EB60FE7F98D8}">
      <dgm:prSet/>
      <dgm:spPr/>
      <dgm:t>
        <a:bodyPr/>
        <a:lstStyle/>
        <a:p>
          <a:endParaRPr lang="en-US"/>
        </a:p>
      </dgm:t>
    </dgm:pt>
    <dgm:pt modelId="{966EAB2E-2E7B-4F3F-8373-6EB63B1E93D2}">
      <dgm:prSet phldrT="[Text]"/>
      <dgm:spPr/>
      <dgm:t>
        <a:bodyPr/>
        <a:lstStyle/>
        <a:p>
          <a:r>
            <a:rPr lang="en-US" dirty="0" smtClean="0"/>
            <a:t>Shared Disk File System</a:t>
          </a:r>
        </a:p>
      </dgm:t>
    </dgm:pt>
    <dgm:pt modelId="{BE9E2C0D-70C4-403A-B45D-2B9F1EBC291A}" type="parTrans" cxnId="{FE0506BA-93FC-44F8-81BE-040E5FC86294}">
      <dgm:prSet/>
      <dgm:spPr/>
      <dgm:t>
        <a:bodyPr/>
        <a:lstStyle/>
        <a:p>
          <a:endParaRPr lang="en-US"/>
        </a:p>
      </dgm:t>
    </dgm:pt>
    <dgm:pt modelId="{F6972016-0764-4B05-99BA-206EAE6A84D9}" type="sibTrans" cxnId="{FE0506BA-93FC-44F8-81BE-040E5FC86294}">
      <dgm:prSet/>
      <dgm:spPr/>
      <dgm:t>
        <a:bodyPr/>
        <a:lstStyle/>
        <a:p>
          <a:endParaRPr lang="en-US"/>
        </a:p>
      </dgm:t>
    </dgm:pt>
    <dgm:pt modelId="{AD89022F-CB9E-42B3-A149-252175ECF911}">
      <dgm:prSet phldrT="[Text]"/>
      <dgm:spPr/>
      <dgm:t>
        <a:bodyPr/>
        <a:lstStyle/>
        <a:p>
          <a:r>
            <a:rPr lang="en-US" dirty="0" smtClean="0"/>
            <a:t>Special File System</a:t>
          </a:r>
        </a:p>
      </dgm:t>
    </dgm:pt>
    <dgm:pt modelId="{8A225D50-3EF1-4102-9D30-56B1EA4DEFA2}" type="parTrans" cxnId="{3641CB4E-5383-47DF-98F4-A166C34A9513}">
      <dgm:prSet/>
      <dgm:spPr/>
      <dgm:t>
        <a:bodyPr/>
        <a:lstStyle/>
        <a:p>
          <a:endParaRPr lang="en-US"/>
        </a:p>
      </dgm:t>
    </dgm:pt>
    <dgm:pt modelId="{98EB40F2-6BDE-4BE9-869C-4DFC55061906}" type="sibTrans" cxnId="{3641CB4E-5383-47DF-98F4-A166C34A9513}">
      <dgm:prSet/>
      <dgm:spPr/>
      <dgm:t>
        <a:bodyPr/>
        <a:lstStyle/>
        <a:p>
          <a:endParaRPr lang="en-US"/>
        </a:p>
      </dgm:t>
    </dgm:pt>
    <dgm:pt modelId="{A4219C1C-9D8E-4BE1-9081-54704328C228}" type="pres">
      <dgm:prSet presAssocID="{5FDB484E-2B0D-4B10-8E4F-FBB625EA6DA7}" presName="Name0" presStyleCnt="0">
        <dgm:presLayoutVars>
          <dgm:dir/>
        </dgm:presLayoutVars>
      </dgm:prSet>
      <dgm:spPr/>
      <dgm:t>
        <a:bodyPr/>
        <a:lstStyle/>
        <a:p>
          <a:endParaRPr lang="en-US"/>
        </a:p>
      </dgm:t>
    </dgm:pt>
    <dgm:pt modelId="{FE458673-2C2E-4059-8C15-D9E55023FFE6}" type="pres">
      <dgm:prSet presAssocID="{0AD5C8CE-EDF7-44BD-A9D6-F115C6AF3208}" presName="noChildren" presStyleCnt="0"/>
      <dgm:spPr/>
    </dgm:pt>
    <dgm:pt modelId="{C9E02E33-D361-45EA-9D50-943380F4CF01}" type="pres">
      <dgm:prSet presAssocID="{0AD5C8CE-EDF7-44BD-A9D6-F115C6AF3208}" presName="gap" presStyleCnt="0"/>
      <dgm:spPr/>
    </dgm:pt>
    <dgm:pt modelId="{0251FF1F-B4C2-432B-87FF-0B8CF6E96B3A}" type="pres">
      <dgm:prSet presAssocID="{0AD5C8CE-EDF7-44BD-A9D6-F115C6AF3208}" presName="medCircle2" presStyleLbl="vennNode1" presStyleIdx="0" presStyleCnt="8"/>
      <dgm:spPr/>
    </dgm:pt>
    <dgm:pt modelId="{874C079F-8BD5-4444-B7C4-534A9DAF8E9C}" type="pres">
      <dgm:prSet presAssocID="{0AD5C8CE-EDF7-44BD-A9D6-F115C6AF3208}" presName="txLvlOnly1" presStyleLbl="revTx" presStyleIdx="0" presStyleCnt="8"/>
      <dgm:spPr/>
      <dgm:t>
        <a:bodyPr/>
        <a:lstStyle/>
        <a:p>
          <a:endParaRPr lang="en-US"/>
        </a:p>
      </dgm:t>
    </dgm:pt>
    <dgm:pt modelId="{7B424EB7-BD42-4465-80D5-A96788C82918}" type="pres">
      <dgm:prSet presAssocID="{F00F8668-05BC-4A8C-91A7-F3D0108E34A2}" presName="noChildren" presStyleCnt="0"/>
      <dgm:spPr/>
    </dgm:pt>
    <dgm:pt modelId="{62E49CFF-D09F-4F89-8D44-3519DFDF1184}" type="pres">
      <dgm:prSet presAssocID="{F00F8668-05BC-4A8C-91A7-F3D0108E34A2}" presName="gap" presStyleCnt="0"/>
      <dgm:spPr/>
    </dgm:pt>
    <dgm:pt modelId="{839E167B-A1F6-4C46-8054-9289EB4E563D}" type="pres">
      <dgm:prSet presAssocID="{F00F8668-05BC-4A8C-91A7-F3D0108E34A2}" presName="medCircle2" presStyleLbl="vennNode1" presStyleIdx="1" presStyleCnt="8"/>
      <dgm:spPr/>
    </dgm:pt>
    <dgm:pt modelId="{95A972A6-E909-44C1-993D-4753D941EB83}" type="pres">
      <dgm:prSet presAssocID="{F00F8668-05BC-4A8C-91A7-F3D0108E34A2}" presName="txLvlOnly1" presStyleLbl="revTx" presStyleIdx="1" presStyleCnt="8"/>
      <dgm:spPr/>
      <dgm:t>
        <a:bodyPr/>
        <a:lstStyle/>
        <a:p>
          <a:endParaRPr lang="en-US"/>
        </a:p>
      </dgm:t>
    </dgm:pt>
    <dgm:pt modelId="{D2A9F409-3912-476F-A0F9-91E992A0F547}" type="pres">
      <dgm:prSet presAssocID="{C8EC9CB2-D26C-4F00-9CA6-ECA06634564B}" presName="noChildren" presStyleCnt="0"/>
      <dgm:spPr/>
    </dgm:pt>
    <dgm:pt modelId="{01FA780B-3F91-45DF-B3D9-4B0D39D69081}" type="pres">
      <dgm:prSet presAssocID="{C8EC9CB2-D26C-4F00-9CA6-ECA06634564B}" presName="gap" presStyleCnt="0"/>
      <dgm:spPr/>
    </dgm:pt>
    <dgm:pt modelId="{B425670F-5A1C-47BE-B52C-5A3F6FB58ED1}" type="pres">
      <dgm:prSet presAssocID="{C8EC9CB2-D26C-4F00-9CA6-ECA06634564B}" presName="medCircle2" presStyleLbl="vennNode1" presStyleIdx="2" presStyleCnt="8"/>
      <dgm:spPr/>
    </dgm:pt>
    <dgm:pt modelId="{DB92FBA8-0CD9-47EA-9797-F16563E1A067}" type="pres">
      <dgm:prSet presAssocID="{C8EC9CB2-D26C-4F00-9CA6-ECA06634564B}" presName="txLvlOnly1" presStyleLbl="revTx" presStyleIdx="2" presStyleCnt="8"/>
      <dgm:spPr/>
      <dgm:t>
        <a:bodyPr/>
        <a:lstStyle/>
        <a:p>
          <a:endParaRPr lang="en-US"/>
        </a:p>
      </dgm:t>
    </dgm:pt>
    <dgm:pt modelId="{C88E9243-7C2A-4CF4-A218-C64823D19830}" type="pres">
      <dgm:prSet presAssocID="{4A80F64E-58C9-44A0-860F-9E13A4CF0042}" presName="noChildren" presStyleCnt="0"/>
      <dgm:spPr/>
    </dgm:pt>
    <dgm:pt modelId="{CE69DBE2-AF14-45E4-B081-0CBC19D56AE9}" type="pres">
      <dgm:prSet presAssocID="{4A80F64E-58C9-44A0-860F-9E13A4CF0042}" presName="gap" presStyleCnt="0"/>
      <dgm:spPr/>
    </dgm:pt>
    <dgm:pt modelId="{2D699557-C4BB-4A53-952F-21759E4FE173}" type="pres">
      <dgm:prSet presAssocID="{4A80F64E-58C9-44A0-860F-9E13A4CF0042}" presName="medCircle2" presStyleLbl="vennNode1" presStyleIdx="3" presStyleCnt="8"/>
      <dgm:spPr/>
    </dgm:pt>
    <dgm:pt modelId="{BE533276-6178-4EBA-947D-F29B64E2CCEE}" type="pres">
      <dgm:prSet presAssocID="{4A80F64E-58C9-44A0-860F-9E13A4CF0042}" presName="txLvlOnly1" presStyleLbl="revTx" presStyleIdx="3" presStyleCnt="8"/>
      <dgm:spPr/>
      <dgm:t>
        <a:bodyPr/>
        <a:lstStyle/>
        <a:p>
          <a:endParaRPr lang="en-US"/>
        </a:p>
      </dgm:t>
    </dgm:pt>
    <dgm:pt modelId="{0CED6955-100B-40B5-B2E3-7C280C50A567}" type="pres">
      <dgm:prSet presAssocID="{5217720E-3EE7-4CE2-9097-9018B5E1F991}" presName="noChildren" presStyleCnt="0"/>
      <dgm:spPr/>
    </dgm:pt>
    <dgm:pt modelId="{A8CC220D-9FB2-485B-91E4-3618D5640B93}" type="pres">
      <dgm:prSet presAssocID="{5217720E-3EE7-4CE2-9097-9018B5E1F991}" presName="gap" presStyleCnt="0"/>
      <dgm:spPr/>
    </dgm:pt>
    <dgm:pt modelId="{59AC3F7E-140E-4B72-885E-29BBE54B4104}" type="pres">
      <dgm:prSet presAssocID="{5217720E-3EE7-4CE2-9097-9018B5E1F991}" presName="medCircle2" presStyleLbl="vennNode1" presStyleIdx="4" presStyleCnt="8"/>
      <dgm:spPr/>
    </dgm:pt>
    <dgm:pt modelId="{D37361E5-2110-4850-BA3E-A8253868CDAB}" type="pres">
      <dgm:prSet presAssocID="{5217720E-3EE7-4CE2-9097-9018B5E1F991}" presName="txLvlOnly1" presStyleLbl="revTx" presStyleIdx="4" presStyleCnt="8"/>
      <dgm:spPr/>
      <dgm:t>
        <a:bodyPr/>
        <a:lstStyle/>
        <a:p>
          <a:endParaRPr lang="en-US"/>
        </a:p>
      </dgm:t>
    </dgm:pt>
    <dgm:pt modelId="{F090B0E6-29CE-4AD0-9195-6E241D8BE835}" type="pres">
      <dgm:prSet presAssocID="{3C8EA735-486B-426F-BA7F-ED7DD49FB8DA}" presName="noChildren" presStyleCnt="0"/>
      <dgm:spPr/>
    </dgm:pt>
    <dgm:pt modelId="{B0365A5A-BDC8-4C7E-A3D8-3EE770B7C9AA}" type="pres">
      <dgm:prSet presAssocID="{3C8EA735-486B-426F-BA7F-ED7DD49FB8DA}" presName="gap" presStyleCnt="0"/>
      <dgm:spPr/>
    </dgm:pt>
    <dgm:pt modelId="{52BC9A25-256B-4960-B39C-F2AE079D78AA}" type="pres">
      <dgm:prSet presAssocID="{3C8EA735-486B-426F-BA7F-ED7DD49FB8DA}" presName="medCircle2" presStyleLbl="vennNode1" presStyleIdx="5" presStyleCnt="8"/>
      <dgm:spPr/>
    </dgm:pt>
    <dgm:pt modelId="{FD1D253B-E2B5-4645-A828-2B802E7E0904}" type="pres">
      <dgm:prSet presAssocID="{3C8EA735-486B-426F-BA7F-ED7DD49FB8DA}" presName="txLvlOnly1" presStyleLbl="revTx" presStyleIdx="5" presStyleCnt="8"/>
      <dgm:spPr/>
      <dgm:t>
        <a:bodyPr/>
        <a:lstStyle/>
        <a:p>
          <a:endParaRPr lang="en-US"/>
        </a:p>
      </dgm:t>
    </dgm:pt>
    <dgm:pt modelId="{1E084EEE-C82A-4023-B1B9-1A7AC4B50C13}" type="pres">
      <dgm:prSet presAssocID="{966EAB2E-2E7B-4F3F-8373-6EB63B1E93D2}" presName="noChildren" presStyleCnt="0"/>
      <dgm:spPr/>
    </dgm:pt>
    <dgm:pt modelId="{82413518-436A-455D-8B0E-726B56DF1D0A}" type="pres">
      <dgm:prSet presAssocID="{966EAB2E-2E7B-4F3F-8373-6EB63B1E93D2}" presName="gap" presStyleCnt="0"/>
      <dgm:spPr/>
    </dgm:pt>
    <dgm:pt modelId="{D316E167-B094-4786-9232-F2BA8CE30AC8}" type="pres">
      <dgm:prSet presAssocID="{966EAB2E-2E7B-4F3F-8373-6EB63B1E93D2}" presName="medCircle2" presStyleLbl="vennNode1" presStyleIdx="6" presStyleCnt="8"/>
      <dgm:spPr/>
    </dgm:pt>
    <dgm:pt modelId="{0428B03E-D063-429A-84FB-27053780BF5C}" type="pres">
      <dgm:prSet presAssocID="{966EAB2E-2E7B-4F3F-8373-6EB63B1E93D2}" presName="txLvlOnly1" presStyleLbl="revTx" presStyleIdx="6" presStyleCnt="8"/>
      <dgm:spPr/>
      <dgm:t>
        <a:bodyPr/>
        <a:lstStyle/>
        <a:p>
          <a:endParaRPr lang="en-US"/>
        </a:p>
      </dgm:t>
    </dgm:pt>
    <dgm:pt modelId="{E4E9929E-E9A2-4D79-99AF-96E3DE60C928}" type="pres">
      <dgm:prSet presAssocID="{AD89022F-CB9E-42B3-A149-252175ECF911}" presName="noChildren" presStyleCnt="0"/>
      <dgm:spPr/>
    </dgm:pt>
    <dgm:pt modelId="{24111462-F067-4C60-BD2E-FB6DB4C50C52}" type="pres">
      <dgm:prSet presAssocID="{AD89022F-CB9E-42B3-A149-252175ECF911}" presName="gap" presStyleCnt="0"/>
      <dgm:spPr/>
    </dgm:pt>
    <dgm:pt modelId="{622696C8-616D-4887-BDF0-4BAAB4DEA8A0}" type="pres">
      <dgm:prSet presAssocID="{AD89022F-CB9E-42B3-A149-252175ECF911}" presName="medCircle2" presStyleLbl="vennNode1" presStyleIdx="7" presStyleCnt="8"/>
      <dgm:spPr/>
    </dgm:pt>
    <dgm:pt modelId="{08D4617C-9D84-43FF-B321-CD09E895B088}" type="pres">
      <dgm:prSet presAssocID="{AD89022F-CB9E-42B3-A149-252175ECF911}" presName="txLvlOnly1" presStyleLbl="revTx" presStyleIdx="7" presStyleCnt="8"/>
      <dgm:spPr/>
      <dgm:t>
        <a:bodyPr/>
        <a:lstStyle/>
        <a:p>
          <a:endParaRPr lang="en-US"/>
        </a:p>
      </dgm:t>
    </dgm:pt>
  </dgm:ptLst>
  <dgm:cxnLst>
    <dgm:cxn modelId="{8098B12F-7B7C-4806-873D-41002808F40B}" srcId="{5FDB484E-2B0D-4B10-8E4F-FBB625EA6DA7}" destId="{F00F8668-05BC-4A8C-91A7-F3D0108E34A2}" srcOrd="1" destOrd="0" parTransId="{76FB1A51-B152-4ACD-9AF4-78E962C3086B}" sibTransId="{447ADFCB-CB0B-48A2-A3B6-7717C88FA60B}"/>
    <dgm:cxn modelId="{96AF5EBD-D09F-44D8-A9BD-F6866A5E460F}" type="presOf" srcId="{AD89022F-CB9E-42B3-A149-252175ECF911}" destId="{08D4617C-9D84-43FF-B321-CD09E895B088}" srcOrd="0" destOrd="0" presId="urn:microsoft.com/office/officeart/2008/layout/VerticalCircleList"/>
    <dgm:cxn modelId="{99FF4527-63EA-4D3E-9FC3-59BC56273D3E}" type="presOf" srcId="{F00F8668-05BC-4A8C-91A7-F3D0108E34A2}" destId="{95A972A6-E909-44C1-993D-4753D941EB83}" srcOrd="0" destOrd="0" presId="urn:microsoft.com/office/officeart/2008/layout/VerticalCircleList"/>
    <dgm:cxn modelId="{3641CB4E-5383-47DF-98F4-A166C34A9513}" srcId="{5FDB484E-2B0D-4B10-8E4F-FBB625EA6DA7}" destId="{AD89022F-CB9E-42B3-A149-252175ECF911}" srcOrd="7" destOrd="0" parTransId="{8A225D50-3EF1-4102-9D30-56B1EA4DEFA2}" sibTransId="{98EB40F2-6BDE-4BE9-869C-4DFC55061906}"/>
    <dgm:cxn modelId="{94C9D767-8E3C-4A0F-8A1A-FFF85A8045DF}" type="presOf" srcId="{0AD5C8CE-EDF7-44BD-A9D6-F115C6AF3208}" destId="{874C079F-8BD5-4444-B7C4-534A9DAF8E9C}" srcOrd="0" destOrd="0" presId="urn:microsoft.com/office/officeart/2008/layout/VerticalCircleList"/>
    <dgm:cxn modelId="{EF70ECF4-16DC-410B-ADF5-E4C082EFA6CA}" type="presOf" srcId="{C8EC9CB2-D26C-4F00-9CA6-ECA06634564B}" destId="{DB92FBA8-0CD9-47EA-9797-F16563E1A067}" srcOrd="0" destOrd="0" presId="urn:microsoft.com/office/officeart/2008/layout/VerticalCircleList"/>
    <dgm:cxn modelId="{E770F52B-858A-459E-8C94-6F6E9DECB83E}" srcId="{5FDB484E-2B0D-4B10-8E4F-FBB625EA6DA7}" destId="{C8EC9CB2-D26C-4F00-9CA6-ECA06634564B}" srcOrd="2" destOrd="0" parTransId="{C47A0DF8-DDEA-409E-9DFF-55D755F9CD59}" sibTransId="{F19EBFA7-5591-4C99-B07D-C73F366BB557}"/>
    <dgm:cxn modelId="{F709828A-8D58-4EA4-87ED-6497B3261179}" type="presOf" srcId="{4A80F64E-58C9-44A0-860F-9E13A4CF0042}" destId="{BE533276-6178-4EBA-947D-F29B64E2CCEE}" srcOrd="0" destOrd="0" presId="urn:microsoft.com/office/officeart/2008/layout/VerticalCircleList"/>
    <dgm:cxn modelId="{DBD12A03-2A3E-47E8-BCAC-BCF8DAEB595F}" type="presOf" srcId="{966EAB2E-2E7B-4F3F-8373-6EB63B1E93D2}" destId="{0428B03E-D063-429A-84FB-27053780BF5C}" srcOrd="0" destOrd="0" presId="urn:microsoft.com/office/officeart/2008/layout/VerticalCircleList"/>
    <dgm:cxn modelId="{F03F0CA9-A42D-4EC7-9F78-095CD97C582E}" srcId="{5FDB484E-2B0D-4B10-8E4F-FBB625EA6DA7}" destId="{0AD5C8CE-EDF7-44BD-A9D6-F115C6AF3208}" srcOrd="0" destOrd="0" parTransId="{34C43820-E152-4693-8FDB-EE1EF1C7F5EC}" sibTransId="{95507C97-0588-48BD-B53F-7B02CEAC7440}"/>
    <dgm:cxn modelId="{379F9767-F6F8-4388-918F-D4255E9489BE}" type="presOf" srcId="{5217720E-3EE7-4CE2-9097-9018B5E1F991}" destId="{D37361E5-2110-4850-BA3E-A8253868CDAB}" srcOrd="0" destOrd="0" presId="urn:microsoft.com/office/officeart/2008/layout/VerticalCircleList"/>
    <dgm:cxn modelId="{01E75DDC-AD8C-40E7-856C-D43787F1CE6E}" srcId="{5FDB484E-2B0D-4B10-8E4F-FBB625EA6DA7}" destId="{5217720E-3EE7-4CE2-9097-9018B5E1F991}" srcOrd="4" destOrd="0" parTransId="{7ED662E9-189F-42E1-8C0E-4E0793861C05}" sibTransId="{FEBA6B92-D744-40D5-A960-329E60F1E7B3}"/>
    <dgm:cxn modelId="{FE0506BA-93FC-44F8-81BE-040E5FC86294}" srcId="{5FDB484E-2B0D-4B10-8E4F-FBB625EA6DA7}" destId="{966EAB2E-2E7B-4F3F-8373-6EB63B1E93D2}" srcOrd="6" destOrd="0" parTransId="{BE9E2C0D-70C4-403A-B45D-2B9F1EBC291A}" sibTransId="{F6972016-0764-4B05-99BA-206EAE6A84D9}"/>
    <dgm:cxn modelId="{9D53D59D-F93F-4265-A65B-07E17E591970}" type="presOf" srcId="{5FDB484E-2B0D-4B10-8E4F-FBB625EA6DA7}" destId="{A4219C1C-9D8E-4BE1-9081-54704328C228}" srcOrd="0" destOrd="0" presId="urn:microsoft.com/office/officeart/2008/layout/VerticalCircleList"/>
    <dgm:cxn modelId="{70956481-A500-444A-9D0C-3C8B32CE6BA8}" srcId="{5FDB484E-2B0D-4B10-8E4F-FBB625EA6DA7}" destId="{4A80F64E-58C9-44A0-860F-9E13A4CF0042}" srcOrd="3" destOrd="0" parTransId="{192DB7B5-C4ED-4F62-9618-9F5C7F683916}" sibTransId="{4C628DB6-25E8-4D5D-B19C-6BB0B9BD5848}"/>
    <dgm:cxn modelId="{027FD97C-C9E9-4E85-AC0F-81101EFCA8C3}" type="presOf" srcId="{3C8EA735-486B-426F-BA7F-ED7DD49FB8DA}" destId="{FD1D253B-E2B5-4645-A828-2B802E7E0904}" srcOrd="0" destOrd="0" presId="urn:microsoft.com/office/officeart/2008/layout/VerticalCircleList"/>
    <dgm:cxn modelId="{B4B5D970-54EF-4B2A-98EF-EB60FE7F98D8}" srcId="{5FDB484E-2B0D-4B10-8E4F-FBB625EA6DA7}" destId="{3C8EA735-486B-426F-BA7F-ED7DD49FB8DA}" srcOrd="5" destOrd="0" parTransId="{570BD08C-88F2-4838-8D07-6D2638D54ED6}" sibTransId="{9C64190F-DA1F-4374-B310-788A0F1FC833}"/>
    <dgm:cxn modelId="{173BCA0E-A028-425D-850E-D085AA19783B}" type="presParOf" srcId="{A4219C1C-9D8E-4BE1-9081-54704328C228}" destId="{FE458673-2C2E-4059-8C15-D9E55023FFE6}" srcOrd="0" destOrd="0" presId="urn:microsoft.com/office/officeart/2008/layout/VerticalCircleList"/>
    <dgm:cxn modelId="{709C1AE4-87DE-4F7A-931C-B575808A6606}" type="presParOf" srcId="{FE458673-2C2E-4059-8C15-D9E55023FFE6}" destId="{C9E02E33-D361-45EA-9D50-943380F4CF01}" srcOrd="0" destOrd="0" presId="urn:microsoft.com/office/officeart/2008/layout/VerticalCircleList"/>
    <dgm:cxn modelId="{D273ACDB-B0A8-43B5-9657-531E00E15870}" type="presParOf" srcId="{FE458673-2C2E-4059-8C15-D9E55023FFE6}" destId="{0251FF1F-B4C2-432B-87FF-0B8CF6E96B3A}" srcOrd="1" destOrd="0" presId="urn:microsoft.com/office/officeart/2008/layout/VerticalCircleList"/>
    <dgm:cxn modelId="{FCCA2537-DB2D-4A29-911C-F0798350822F}" type="presParOf" srcId="{FE458673-2C2E-4059-8C15-D9E55023FFE6}" destId="{874C079F-8BD5-4444-B7C4-534A9DAF8E9C}" srcOrd="2" destOrd="0" presId="urn:microsoft.com/office/officeart/2008/layout/VerticalCircleList"/>
    <dgm:cxn modelId="{290DB3F8-4DC2-49AF-9278-A051A295ECE4}" type="presParOf" srcId="{A4219C1C-9D8E-4BE1-9081-54704328C228}" destId="{7B424EB7-BD42-4465-80D5-A96788C82918}" srcOrd="1" destOrd="0" presId="urn:microsoft.com/office/officeart/2008/layout/VerticalCircleList"/>
    <dgm:cxn modelId="{9563C1BF-7EB2-4A64-84F4-FD858C1C34CA}" type="presParOf" srcId="{7B424EB7-BD42-4465-80D5-A96788C82918}" destId="{62E49CFF-D09F-4F89-8D44-3519DFDF1184}" srcOrd="0" destOrd="0" presId="urn:microsoft.com/office/officeart/2008/layout/VerticalCircleList"/>
    <dgm:cxn modelId="{6FD627AE-1B2C-4C06-B6D3-C99CF5B10BE6}" type="presParOf" srcId="{7B424EB7-BD42-4465-80D5-A96788C82918}" destId="{839E167B-A1F6-4C46-8054-9289EB4E563D}" srcOrd="1" destOrd="0" presId="urn:microsoft.com/office/officeart/2008/layout/VerticalCircleList"/>
    <dgm:cxn modelId="{2C8C5778-F3DA-4CA1-BF98-200758C41EA6}" type="presParOf" srcId="{7B424EB7-BD42-4465-80D5-A96788C82918}" destId="{95A972A6-E909-44C1-993D-4753D941EB83}" srcOrd="2" destOrd="0" presId="urn:microsoft.com/office/officeart/2008/layout/VerticalCircleList"/>
    <dgm:cxn modelId="{55950959-7216-40C4-AD0F-1C20580C55C8}" type="presParOf" srcId="{A4219C1C-9D8E-4BE1-9081-54704328C228}" destId="{D2A9F409-3912-476F-A0F9-91E992A0F547}" srcOrd="2" destOrd="0" presId="urn:microsoft.com/office/officeart/2008/layout/VerticalCircleList"/>
    <dgm:cxn modelId="{5C5AAD2F-82E5-4EFA-B84B-8FB32848C1B6}" type="presParOf" srcId="{D2A9F409-3912-476F-A0F9-91E992A0F547}" destId="{01FA780B-3F91-45DF-B3D9-4B0D39D69081}" srcOrd="0" destOrd="0" presId="urn:microsoft.com/office/officeart/2008/layout/VerticalCircleList"/>
    <dgm:cxn modelId="{1A4C1778-199B-410E-9E2A-53FA1D8ADA3A}" type="presParOf" srcId="{D2A9F409-3912-476F-A0F9-91E992A0F547}" destId="{B425670F-5A1C-47BE-B52C-5A3F6FB58ED1}" srcOrd="1" destOrd="0" presId="urn:microsoft.com/office/officeart/2008/layout/VerticalCircleList"/>
    <dgm:cxn modelId="{764BF0B9-B916-4123-84AA-BC82D06B78B8}" type="presParOf" srcId="{D2A9F409-3912-476F-A0F9-91E992A0F547}" destId="{DB92FBA8-0CD9-47EA-9797-F16563E1A067}" srcOrd="2" destOrd="0" presId="urn:microsoft.com/office/officeart/2008/layout/VerticalCircleList"/>
    <dgm:cxn modelId="{C5613A7A-FE78-4ED8-A832-035F2425AE87}" type="presParOf" srcId="{A4219C1C-9D8E-4BE1-9081-54704328C228}" destId="{C88E9243-7C2A-4CF4-A218-C64823D19830}" srcOrd="3" destOrd="0" presId="urn:microsoft.com/office/officeart/2008/layout/VerticalCircleList"/>
    <dgm:cxn modelId="{0EC2B491-081A-4725-99AB-C37FD013C2B0}" type="presParOf" srcId="{C88E9243-7C2A-4CF4-A218-C64823D19830}" destId="{CE69DBE2-AF14-45E4-B081-0CBC19D56AE9}" srcOrd="0" destOrd="0" presId="urn:microsoft.com/office/officeart/2008/layout/VerticalCircleList"/>
    <dgm:cxn modelId="{9558C0CF-D290-467A-A2CF-BBC84E31A451}" type="presParOf" srcId="{C88E9243-7C2A-4CF4-A218-C64823D19830}" destId="{2D699557-C4BB-4A53-952F-21759E4FE173}" srcOrd="1" destOrd="0" presId="urn:microsoft.com/office/officeart/2008/layout/VerticalCircleList"/>
    <dgm:cxn modelId="{4123F942-3557-4128-87E3-7C580F151C83}" type="presParOf" srcId="{C88E9243-7C2A-4CF4-A218-C64823D19830}" destId="{BE533276-6178-4EBA-947D-F29B64E2CCEE}" srcOrd="2" destOrd="0" presId="urn:microsoft.com/office/officeart/2008/layout/VerticalCircleList"/>
    <dgm:cxn modelId="{F02406BF-1AAA-4D27-881D-AF616F7CF625}" type="presParOf" srcId="{A4219C1C-9D8E-4BE1-9081-54704328C228}" destId="{0CED6955-100B-40B5-B2E3-7C280C50A567}" srcOrd="4" destOrd="0" presId="urn:microsoft.com/office/officeart/2008/layout/VerticalCircleList"/>
    <dgm:cxn modelId="{26804997-A1DD-45A2-945E-9BF37570A014}" type="presParOf" srcId="{0CED6955-100B-40B5-B2E3-7C280C50A567}" destId="{A8CC220D-9FB2-485B-91E4-3618D5640B93}" srcOrd="0" destOrd="0" presId="urn:microsoft.com/office/officeart/2008/layout/VerticalCircleList"/>
    <dgm:cxn modelId="{BD1C77A6-EB51-4757-A8DB-769C9404DBA7}" type="presParOf" srcId="{0CED6955-100B-40B5-B2E3-7C280C50A567}" destId="{59AC3F7E-140E-4B72-885E-29BBE54B4104}" srcOrd="1" destOrd="0" presId="urn:microsoft.com/office/officeart/2008/layout/VerticalCircleList"/>
    <dgm:cxn modelId="{EB291749-692B-42CD-8BAE-2D8106C0C477}" type="presParOf" srcId="{0CED6955-100B-40B5-B2E3-7C280C50A567}" destId="{D37361E5-2110-4850-BA3E-A8253868CDAB}" srcOrd="2" destOrd="0" presId="urn:microsoft.com/office/officeart/2008/layout/VerticalCircleList"/>
    <dgm:cxn modelId="{19C93DCE-57B9-49E4-93F7-63541D154580}" type="presParOf" srcId="{A4219C1C-9D8E-4BE1-9081-54704328C228}" destId="{F090B0E6-29CE-4AD0-9195-6E241D8BE835}" srcOrd="5" destOrd="0" presId="urn:microsoft.com/office/officeart/2008/layout/VerticalCircleList"/>
    <dgm:cxn modelId="{A2E0E55A-AC18-4A35-9744-57164509838F}" type="presParOf" srcId="{F090B0E6-29CE-4AD0-9195-6E241D8BE835}" destId="{B0365A5A-BDC8-4C7E-A3D8-3EE770B7C9AA}" srcOrd="0" destOrd="0" presId="urn:microsoft.com/office/officeart/2008/layout/VerticalCircleList"/>
    <dgm:cxn modelId="{B1C8C916-374D-4F04-8900-4A8499A3908A}" type="presParOf" srcId="{F090B0E6-29CE-4AD0-9195-6E241D8BE835}" destId="{52BC9A25-256B-4960-B39C-F2AE079D78AA}" srcOrd="1" destOrd="0" presId="urn:microsoft.com/office/officeart/2008/layout/VerticalCircleList"/>
    <dgm:cxn modelId="{79C00B5A-0B49-4867-90E4-63371F77C133}" type="presParOf" srcId="{F090B0E6-29CE-4AD0-9195-6E241D8BE835}" destId="{FD1D253B-E2B5-4645-A828-2B802E7E0904}" srcOrd="2" destOrd="0" presId="urn:microsoft.com/office/officeart/2008/layout/VerticalCircleList"/>
    <dgm:cxn modelId="{2C6D994F-9994-4FF5-9888-40EC25FCDDBF}" type="presParOf" srcId="{A4219C1C-9D8E-4BE1-9081-54704328C228}" destId="{1E084EEE-C82A-4023-B1B9-1A7AC4B50C13}" srcOrd="6" destOrd="0" presId="urn:microsoft.com/office/officeart/2008/layout/VerticalCircleList"/>
    <dgm:cxn modelId="{098D213B-8BCA-4362-9FBC-4F4425DB219F}" type="presParOf" srcId="{1E084EEE-C82A-4023-B1B9-1A7AC4B50C13}" destId="{82413518-436A-455D-8B0E-726B56DF1D0A}" srcOrd="0" destOrd="0" presId="urn:microsoft.com/office/officeart/2008/layout/VerticalCircleList"/>
    <dgm:cxn modelId="{215062EB-FAFE-44E4-86FA-F6D688AB1FC8}" type="presParOf" srcId="{1E084EEE-C82A-4023-B1B9-1A7AC4B50C13}" destId="{D316E167-B094-4786-9232-F2BA8CE30AC8}" srcOrd="1" destOrd="0" presId="urn:microsoft.com/office/officeart/2008/layout/VerticalCircleList"/>
    <dgm:cxn modelId="{F03C0856-F37A-4EDE-88A9-96864FED6D88}" type="presParOf" srcId="{1E084EEE-C82A-4023-B1B9-1A7AC4B50C13}" destId="{0428B03E-D063-429A-84FB-27053780BF5C}" srcOrd="2" destOrd="0" presId="urn:microsoft.com/office/officeart/2008/layout/VerticalCircleList"/>
    <dgm:cxn modelId="{48589B8B-C4BE-40B8-8699-DEE25BBA1213}" type="presParOf" srcId="{A4219C1C-9D8E-4BE1-9081-54704328C228}" destId="{E4E9929E-E9A2-4D79-99AF-96E3DE60C928}" srcOrd="7" destOrd="0" presId="urn:microsoft.com/office/officeart/2008/layout/VerticalCircleList"/>
    <dgm:cxn modelId="{47A25F39-6FD0-4B9D-8212-2F145141D2FB}" type="presParOf" srcId="{E4E9929E-E9A2-4D79-99AF-96E3DE60C928}" destId="{24111462-F067-4C60-BD2E-FB6DB4C50C52}" srcOrd="0" destOrd="0" presId="urn:microsoft.com/office/officeart/2008/layout/VerticalCircleList"/>
    <dgm:cxn modelId="{9D42D996-C6A1-4378-9E8A-37E598C799FD}" type="presParOf" srcId="{E4E9929E-E9A2-4D79-99AF-96E3DE60C928}" destId="{622696C8-616D-4887-BDF0-4BAAB4DEA8A0}" srcOrd="1" destOrd="0" presId="urn:microsoft.com/office/officeart/2008/layout/VerticalCircleList"/>
    <dgm:cxn modelId="{3D3A7A21-AF64-491B-8E7F-CACC26A5EA3F}" type="presParOf" srcId="{E4E9929E-E9A2-4D79-99AF-96E3DE60C928}" destId="{08D4617C-9D84-43FF-B321-CD09E895B088}"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0.svg"/></Relationships>
</file>

<file path=ppt/slideLayouts/_rels/slideLayout15.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0.svg"/></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 Id="rId5"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856BBD-07B8-42AE-A363-4DF41794FC33}"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333710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56BBD-07B8-42AE-A363-4DF41794FC33}"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07404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56BBD-07B8-42AE-A363-4DF41794FC33}"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707595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851918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57227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610382" y="534770"/>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1"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C0"/>
                </a:solidFill>
                <a:cs typeface="Arial" panose="020B0604020202020204" pitchFamily="34" charset="0"/>
              </a:rPr>
              <a:t>WINDOWS FUNDAMENTALS</a:t>
            </a:r>
            <a:endParaRPr lang="en-US" sz="800" kern="0" dirty="0">
              <a:solidFill>
                <a:srgbClr val="0070C0"/>
              </a:solidFill>
              <a:cs typeface="Arial" panose="020B0604020202020204" pitchFamily="34" charset="0"/>
            </a:endParaRPr>
          </a:p>
        </p:txBody>
      </p:sp>
    </p:spTree>
    <p:extLst>
      <p:ext uri="{BB962C8B-B14F-4D97-AF65-F5344CB8AC3E}">
        <p14:creationId xmlns:p14="http://schemas.microsoft.com/office/powerpoint/2010/main" val="4044901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610382" y="534770"/>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xmlns="" r:embed="rId6"/>
              </a:ext>
            </a:extLst>
          </a:blip>
          <a:srcRect l="81836" t="-4713" b="16530"/>
          <a:stretch/>
        </p:blipFill>
        <p:spPr>
          <a:xfrm>
            <a:off x="11547793" y="175761"/>
            <a:ext cx="424356" cy="459624"/>
          </a:xfrm>
          <a:prstGeom prst="rect">
            <a:avLst/>
          </a:prstGeom>
        </p:spPr>
      </p:pic>
      <p:sp>
        <p:nvSpPr>
          <p:cNvPr id="12"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Tree>
    <p:extLst>
      <p:ext uri="{BB962C8B-B14F-4D97-AF65-F5344CB8AC3E}">
        <p14:creationId xmlns:p14="http://schemas.microsoft.com/office/powerpoint/2010/main" val="297695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86757742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87861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536951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962400" y="0"/>
            <a:ext cx="8229600" cy="6858000"/>
          </a:xfrm>
          <a:prstGeom prst="rect">
            <a:avLst/>
          </a:pr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762000"/>
            <a:ext cx="5544966" cy="4876800"/>
          </a:xfrm>
          <a:prstGeom prst="rect">
            <a:avLst/>
          </a:prstGeom>
        </p:spPr>
      </p:pic>
      <p:pic>
        <p:nvPicPr>
          <p:cNvPr id="13"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097754556"/>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56BBD-07B8-42AE-A363-4DF41794FC33}"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534104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962400" y="0"/>
            <a:ext cx="8229600" cy="6858000"/>
          </a:xfrm>
          <a:prstGeom prst="rect">
            <a:avLst/>
          </a:pr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762000"/>
            <a:ext cx="5544966" cy="4876800"/>
          </a:xfrm>
          <a:prstGeom prst="rect">
            <a:avLst/>
          </a:prstGeom>
        </p:spPr>
      </p:pic>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385437510"/>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8229600" cy="6858000"/>
          </a:xfrm>
          <a:prstGeom prst="rect">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755830" y="1295400"/>
            <a:ext cx="5544966" cy="4876800"/>
          </a:xfrm>
          <a:prstGeom prst="rect">
            <a:avLst/>
          </a:prstGeom>
        </p:spPr>
      </p:pic>
      <p:sp>
        <p:nvSpPr>
          <p:cNvPr id="10" name="Rectangle 9"/>
          <p:cNvSpPr/>
          <p:nvPr userDrawn="1"/>
        </p:nvSpPr>
        <p:spPr>
          <a:xfrm>
            <a:off x="10820400" y="0"/>
            <a:ext cx="1295400"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pic>
        <p:nvPicPr>
          <p:cNvPr id="13"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512056" y="46383"/>
            <a:ext cx="603744" cy="653921"/>
          </a:xfrm>
          <a:prstGeom prst="rect">
            <a:avLst/>
          </a:prstGeom>
        </p:spPr>
      </p:pic>
      <p:sp>
        <p:nvSpPr>
          <p:cNvPr id="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1025290" y="34290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92606563"/>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8229600" cy="6858000"/>
          </a:xfrm>
          <a:prstGeom prst="rect">
            <a:avLst/>
          </a:prstGeom>
          <a:solidFill>
            <a:srgbClr val="78C014"/>
          </a:solidFill>
          <a:ln>
            <a:solidFill>
              <a:srgbClr val="95E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752517" y="1295400"/>
            <a:ext cx="5544966" cy="4876800"/>
          </a:xfrm>
          <a:prstGeom prst="rect">
            <a:avLst/>
          </a:prstGeom>
        </p:spPr>
      </p:pic>
      <p:sp>
        <p:nvSpPr>
          <p:cNvPr id="4" name="Rectangle 3"/>
          <p:cNvSpPr/>
          <p:nvPr userDrawn="1"/>
        </p:nvSpPr>
        <p:spPr>
          <a:xfrm>
            <a:off x="10820400" y="0"/>
            <a:ext cx="1295400"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pic>
        <p:nvPicPr>
          <p:cNvPr id="10"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512056" y="46383"/>
            <a:ext cx="603744" cy="653921"/>
          </a:xfrm>
          <a:prstGeom prst="rect">
            <a:avLst/>
          </a:prstGeom>
        </p:spPr>
      </p:pic>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1025290" y="34290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3070276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WINDOWS FUNDAMENTALS</a:t>
            </a:r>
            <a:endParaRPr lang="en-US" sz="800" kern="0" dirty="0">
              <a:solidFill>
                <a:prstClr val="white"/>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554182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7713809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273599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50003"/>
            <a:ext cx="424356" cy="459624"/>
          </a:xfrm>
          <a:prstGeom prst="rect">
            <a:avLst/>
          </a:prstGeom>
        </p:spPr>
      </p:pic>
    </p:spTree>
    <p:extLst>
      <p:ext uri="{BB962C8B-B14F-4D97-AF65-F5344CB8AC3E}">
        <p14:creationId xmlns:p14="http://schemas.microsoft.com/office/powerpoint/2010/main" val="83764377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WINDOWS FUNDAMENTALS</a:t>
            </a:r>
            <a:endParaRPr lang="en-US" sz="800" kern="0" dirty="0">
              <a:solidFill>
                <a:prstClr val="white"/>
              </a:solidFill>
              <a:cs typeface="Arial" panose="020B0604020202020204" pitchFamily="34" charset="0"/>
            </a:endParaRPr>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0760308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WINDOWS FUNDAMENTALS</a:t>
            </a:r>
            <a:endParaRPr lang="en-US" sz="800" kern="0" dirty="0">
              <a:solidFill>
                <a:prstClr val="white"/>
              </a:solidFill>
              <a:cs typeface="Arial" panose="020B0604020202020204" pitchFamily="34" charset="0"/>
            </a:endParaRPr>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1157502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93167"/>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WINDOWS FUNDAMENTALS</a:t>
            </a:r>
            <a:endParaRPr lang="en-US" sz="800" kern="0" dirty="0">
              <a:solidFill>
                <a:prstClr val="white"/>
              </a:solidFill>
              <a:cs typeface="Arial" panose="020B0604020202020204" pitchFamily="34" charset="0"/>
            </a:endParaRPr>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4024144419"/>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856BBD-07B8-42AE-A363-4DF41794FC33}" type="datetimeFigureOut">
              <a:rPr lang="en-US" smtClean="0"/>
              <a:t>7/26/2018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3113149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8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WINDOWS FUNDAMENTALS</a:t>
            </a:r>
            <a:endParaRPr lang="en-US" sz="800" kern="0" dirty="0">
              <a:solidFill>
                <a:prstClr val="white"/>
              </a:solidFill>
              <a:cs typeface="Arial" panose="020B0604020202020204" pitchFamily="34" charset="0"/>
            </a:endParaRPr>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1830108321"/>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71041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pic>
        <p:nvPicPr>
          <p:cNvPr id="12"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317093600"/>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10153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874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8755873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4155226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7543836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6167875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5702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879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856BBD-07B8-42AE-A363-4DF41794FC33}"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350580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7926810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7020621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62136"/>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16443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2904184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2970831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b="1">
                <a:solidFill>
                  <a:schemeClr val="bg1"/>
                </a:solidFill>
                <a:latin typeface="+mn-lt"/>
              </a:defRPr>
            </a:lvl1pPr>
          </a:lstStyle>
          <a:p>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Tree>
    <p:extLst>
      <p:ext uri="{BB962C8B-B14F-4D97-AF65-F5344CB8AC3E}">
        <p14:creationId xmlns:p14="http://schemas.microsoft.com/office/powerpoint/2010/main" val="235736306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6185576" y="1268320"/>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2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WINDOWS FUNDAMENTALS</a:t>
            </a:r>
            <a:endParaRPr lang="en-US" sz="800" kern="0" dirty="0">
              <a:solidFill>
                <a:srgbClr val="0070AD"/>
              </a:solidFill>
              <a:cs typeface="Arial" panose="020B0604020202020204" pitchFamily="34" charset="0"/>
            </a:endParaRPr>
          </a:p>
        </p:txBody>
      </p:sp>
    </p:spTree>
    <p:extLst>
      <p:ext uri="{BB962C8B-B14F-4D97-AF65-F5344CB8AC3E}">
        <p14:creationId xmlns:p14="http://schemas.microsoft.com/office/powerpoint/2010/main" val="923934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8698017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604327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278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856BBD-07B8-42AE-A363-4DF41794FC33}" type="datetimeFigureOut">
              <a:rPr lang="en-US" smtClean="0"/>
              <a:t>7/26/2018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30916323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88263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060591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6049100-7C7D-495E-8F4A-2DE9519B9CF3}" type="datetimeFigureOut">
              <a:rPr lang="en-US">
                <a:solidFill>
                  <a:srgbClr val="000000"/>
                </a:solidFill>
              </a:rPr>
              <a:pPr/>
              <a:t>7/26/2018</a:t>
            </a:fld>
            <a:endParaRPr lang="en-US">
              <a:solidFill>
                <a:srgbClr val="00000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1667E7E-61C8-4B72-812B-17805E9D9E6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9102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856BBD-07B8-42AE-A363-4DF41794FC33}" type="datetimeFigureOut">
              <a:rPr lang="en-US" smtClean="0"/>
              <a:t>7/26/2018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52633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856BBD-07B8-42AE-A363-4DF41794FC33}" type="datetimeFigureOut">
              <a:rPr lang="en-US" smtClean="0"/>
              <a:t>7/26/2018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76021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856BBD-07B8-42AE-A363-4DF41794FC33}"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409585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856BBD-07B8-42AE-A363-4DF41794FC33}" type="datetimeFigureOut">
              <a:rPr lang="en-US" smtClean="0"/>
              <a:t>7/26/2018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6A91F-ABA1-4B6F-805C-2F52D9B505F8}" type="slidenum">
              <a:rPr lang="en-US" smtClean="0"/>
              <a:t>‹#›</a:t>
            </a:fld>
            <a:endParaRPr lang="en-US"/>
          </a:p>
        </p:txBody>
      </p:sp>
    </p:spTree>
    <p:extLst>
      <p:ext uri="{BB962C8B-B14F-4D97-AF65-F5344CB8AC3E}">
        <p14:creationId xmlns:p14="http://schemas.microsoft.com/office/powerpoint/2010/main" val="207231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4.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56BBD-07B8-42AE-A363-4DF41794FC33}" type="datetimeFigureOut">
              <a:rPr lang="en-US" smtClean="0"/>
              <a:t>7/26/2018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6A91F-ABA1-4B6F-805C-2F52D9B505F8}" type="slidenum">
              <a:rPr lang="en-US" smtClean="0"/>
              <a:t>‹#›</a:t>
            </a:fld>
            <a:endParaRPr lang="en-US"/>
          </a:p>
        </p:txBody>
      </p:sp>
    </p:spTree>
    <p:extLst>
      <p:ext uri="{BB962C8B-B14F-4D97-AF65-F5344CB8AC3E}">
        <p14:creationId xmlns:p14="http://schemas.microsoft.com/office/powerpoint/2010/main" val="1734452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3">
            <a:extLst>
              <a:ext uri="{96DAC541-7B7A-43D3-8B79-37D633B846F1}">
                <asvg:svgBlip xmlns:asvg="http://schemas.microsoft.com/office/drawing/2016/SVG/main" xmlns="" r:embed="rId4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716134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165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Archive File (A)</a:t>
            </a:r>
            <a:endParaRPr lang="en-US" dirty="0"/>
          </a:p>
        </p:txBody>
      </p:sp>
      <p:sp>
        <p:nvSpPr>
          <p:cNvPr id="3" name="Rectangle 2"/>
          <p:cNvSpPr/>
          <p:nvPr/>
        </p:nvSpPr>
        <p:spPr>
          <a:xfrm>
            <a:off x="5543007" y="2129246"/>
            <a:ext cx="6096000" cy="2800767"/>
          </a:xfrm>
          <a:prstGeom prst="rect">
            <a:avLst/>
          </a:prstGeom>
        </p:spPr>
        <p:txBody>
          <a:bodyPr>
            <a:spAutoFit/>
          </a:bodyPr>
          <a:lstStyle/>
          <a:p>
            <a:pPr marL="342900" indent="-342900" algn="just">
              <a:buFont typeface="Wingdings" panose="05000000000000000000" pitchFamily="2" charset="2"/>
              <a:buChar char="ü"/>
            </a:pPr>
            <a:r>
              <a:rPr lang="en-US" sz="2200" dirty="0">
                <a:solidFill>
                  <a:srgbClr val="000000"/>
                </a:solidFill>
              </a:rPr>
              <a:t>Tells </a:t>
            </a:r>
            <a:r>
              <a:rPr lang="en-US" sz="2200" dirty="0">
                <a:solidFill>
                  <a:srgbClr val="000000"/>
                </a:solidFill>
              </a:rPr>
              <a:t>Windows Backup to backup the file.</a:t>
            </a:r>
            <a:endParaRPr lang="en-US" sz="2200" dirty="0">
              <a:solidFill>
                <a:srgbClr val="000000"/>
              </a:solidFill>
            </a:endParaRPr>
          </a:p>
          <a:p>
            <a:pPr marL="342900" indent="-342900" algn="just">
              <a:buFont typeface="Wingdings" panose="05000000000000000000" pitchFamily="2" charset="2"/>
              <a:buChar char="ü"/>
            </a:pPr>
            <a:endParaRPr lang="en-US" sz="2200" dirty="0">
              <a:solidFill>
                <a:srgbClr val="000000"/>
              </a:solidFill>
            </a:endParaRPr>
          </a:p>
          <a:p>
            <a:pPr marL="342900" indent="-342900" algn="just">
              <a:buFont typeface="Wingdings" panose="05000000000000000000" pitchFamily="2" charset="2"/>
              <a:buChar char="ü"/>
            </a:pPr>
            <a:r>
              <a:rPr lang="en-US" sz="2200" dirty="0">
                <a:solidFill>
                  <a:srgbClr val="000000"/>
                </a:solidFill>
              </a:rPr>
              <a:t>When set, it indicates that the hosting file has changed since the last backup operation. Windows' file system sets this attribute on any file that has changed. Backup software then has the duty of clearing it upon a successful backup.</a:t>
            </a:r>
          </a:p>
          <a:p>
            <a:pPr marL="342900" indent="-342900" algn="just">
              <a:buFont typeface="Wingdings" panose="05000000000000000000" pitchFamily="2" charset="2"/>
              <a:buChar char="ü"/>
            </a:pPr>
            <a:endParaRPr lang="en-US" sz="2200"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246"/>
            <a:ext cx="5543007" cy="3540034"/>
          </a:xfrm>
          <a:prstGeom prst="rect">
            <a:avLst/>
          </a:prstGeom>
        </p:spPr>
      </p:pic>
    </p:spTree>
    <p:extLst>
      <p:ext uri="{BB962C8B-B14F-4D97-AF65-F5344CB8AC3E}">
        <p14:creationId xmlns:p14="http://schemas.microsoft.com/office/powerpoint/2010/main" val="1599257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40" y="178338"/>
            <a:ext cx="10044635" cy="859536"/>
          </a:xfrm>
        </p:spPr>
        <p:txBody>
          <a:bodyPr>
            <a:normAutofit/>
          </a:bodyPr>
          <a:lstStyle/>
          <a:p>
            <a:r>
              <a:rPr lang="en-US" sz="4400" dirty="0" smtClean="0"/>
              <a:t>More Attributes : </a:t>
            </a:r>
            <a:endParaRPr lang="en-US" sz="4400" dirty="0"/>
          </a:p>
        </p:txBody>
      </p:sp>
      <p:sp>
        <p:nvSpPr>
          <p:cNvPr id="3" name="Rectangle 2"/>
          <p:cNvSpPr/>
          <p:nvPr/>
        </p:nvSpPr>
        <p:spPr>
          <a:xfrm>
            <a:off x="460240" y="1146407"/>
            <a:ext cx="10852194" cy="5324535"/>
          </a:xfrm>
          <a:prstGeom prst="rect">
            <a:avLst/>
          </a:prstGeom>
        </p:spPr>
        <p:txBody>
          <a:bodyPr wrap="square">
            <a:spAutoFit/>
          </a:bodyPr>
          <a:lstStyle/>
          <a:p>
            <a:r>
              <a:rPr lang="en-IN" sz="2000" b="1" dirty="0">
                <a:solidFill>
                  <a:prstClr val="white"/>
                </a:solidFill>
              </a:rPr>
              <a:t>Compressed (C)</a:t>
            </a:r>
            <a:r>
              <a:rPr lang="en-IN" sz="2000" dirty="0">
                <a:solidFill>
                  <a:prstClr val="white"/>
                </a:solidFill>
              </a:rPr>
              <a:t> – When set</a:t>
            </a:r>
            <a:r>
              <a:rPr lang="en-IN" sz="2000" dirty="0">
                <a:solidFill>
                  <a:prstClr val="white"/>
                </a:solidFill>
              </a:rPr>
              <a:t>, Windows compresses the hosting file upon </a:t>
            </a:r>
            <a:r>
              <a:rPr lang="en-IN" sz="2000" dirty="0">
                <a:solidFill>
                  <a:prstClr val="white"/>
                </a:solidFill>
              </a:rPr>
              <a:t>stora</a:t>
            </a:r>
            <a:r>
              <a:rPr lang="en-IN" sz="2000" b="1" dirty="0">
                <a:solidFill>
                  <a:prstClr val="white"/>
                </a:solidFill>
              </a:rPr>
              <a:t>ge</a:t>
            </a:r>
          </a:p>
          <a:p>
            <a:endParaRPr lang="en-IN" sz="2000" b="1" dirty="0">
              <a:solidFill>
                <a:prstClr val="white"/>
              </a:solidFill>
            </a:endParaRPr>
          </a:p>
          <a:p>
            <a:r>
              <a:rPr lang="en-US" sz="2000" b="1" dirty="0">
                <a:solidFill>
                  <a:prstClr val="white"/>
                </a:solidFill>
              </a:rPr>
              <a:t>Encrypted (E</a:t>
            </a:r>
            <a:r>
              <a:rPr lang="en-US" sz="2000" b="1" dirty="0">
                <a:solidFill>
                  <a:prstClr val="white"/>
                </a:solidFill>
              </a:rPr>
              <a:t>)</a:t>
            </a:r>
            <a:r>
              <a:rPr lang="en-US" sz="2000" dirty="0">
                <a:solidFill>
                  <a:prstClr val="white"/>
                </a:solidFill>
              </a:rPr>
              <a:t> – When </a:t>
            </a:r>
            <a:r>
              <a:rPr lang="en-IN" sz="2000" dirty="0">
                <a:solidFill>
                  <a:prstClr val="white"/>
                </a:solidFill>
              </a:rPr>
              <a:t>set, Windows encrypts the hosting file upon storage to prevent unauthorized </a:t>
            </a:r>
            <a:r>
              <a:rPr lang="en-IN" sz="2000" dirty="0">
                <a:solidFill>
                  <a:prstClr val="white"/>
                </a:solidFill>
              </a:rPr>
              <a:t>access.</a:t>
            </a:r>
          </a:p>
          <a:p>
            <a:endParaRPr lang="en-IN" sz="2000" dirty="0">
              <a:solidFill>
                <a:prstClr val="white"/>
              </a:solidFill>
            </a:endParaRPr>
          </a:p>
          <a:p>
            <a:r>
              <a:rPr lang="en-US" sz="2000" b="1" dirty="0">
                <a:solidFill>
                  <a:prstClr val="white"/>
                </a:solidFill>
              </a:rPr>
              <a:t>Not Content-Indexed (I</a:t>
            </a:r>
            <a:r>
              <a:rPr lang="en-US" sz="2000" b="1" dirty="0">
                <a:solidFill>
                  <a:prstClr val="white"/>
                </a:solidFill>
              </a:rPr>
              <a:t>)</a:t>
            </a:r>
            <a:r>
              <a:rPr lang="en-US" sz="2000" dirty="0">
                <a:solidFill>
                  <a:prstClr val="white"/>
                </a:solidFill>
              </a:rPr>
              <a:t> – When </a:t>
            </a:r>
            <a:r>
              <a:rPr lang="en-US" sz="2000" dirty="0">
                <a:solidFill>
                  <a:prstClr val="white"/>
                </a:solidFill>
              </a:rPr>
              <a:t>set, Indexing Service or Windows Search do not include the hosting file in their indexing operation</a:t>
            </a:r>
            <a:r>
              <a:rPr lang="en-US" sz="2000" dirty="0">
                <a:solidFill>
                  <a:prstClr val="white"/>
                </a:solidFill>
              </a:rPr>
              <a:t>.</a:t>
            </a:r>
          </a:p>
          <a:p>
            <a:endParaRPr lang="en-US" sz="2000" dirty="0">
              <a:solidFill>
                <a:prstClr val="white"/>
              </a:solidFill>
            </a:endParaRPr>
          </a:p>
          <a:p>
            <a:r>
              <a:rPr lang="en-US" sz="2000" b="1" dirty="0">
                <a:solidFill>
                  <a:prstClr val="white"/>
                </a:solidFill>
              </a:rPr>
              <a:t>Directory (</a:t>
            </a:r>
            <a:r>
              <a:rPr lang="en-US" sz="2000" b="1" dirty="0">
                <a:solidFill>
                  <a:prstClr val="white"/>
                </a:solidFill>
              </a:rPr>
              <a:t>D)</a:t>
            </a:r>
            <a:r>
              <a:rPr lang="en-US" sz="2000" dirty="0">
                <a:solidFill>
                  <a:prstClr val="white"/>
                </a:solidFill>
              </a:rPr>
              <a:t> – The </a:t>
            </a:r>
            <a:r>
              <a:rPr lang="en-US" sz="2000" dirty="0">
                <a:solidFill>
                  <a:prstClr val="white"/>
                </a:solidFill>
              </a:rPr>
              <a:t>entry is a subdirectory, containing file and directory entries of its own</a:t>
            </a:r>
            <a:r>
              <a:rPr lang="en-US" sz="2000" dirty="0">
                <a:solidFill>
                  <a:prstClr val="white"/>
                </a:solidFill>
              </a:rPr>
              <a:t>.</a:t>
            </a:r>
          </a:p>
          <a:p>
            <a:endParaRPr lang="en-US" sz="2000" dirty="0">
              <a:solidFill>
                <a:prstClr val="white"/>
              </a:solidFill>
            </a:endParaRPr>
          </a:p>
          <a:p>
            <a:r>
              <a:rPr lang="en-US" sz="2000" b="1" dirty="0">
                <a:solidFill>
                  <a:prstClr val="white"/>
                </a:solidFill>
              </a:rPr>
              <a:t>Not Indexed (</a:t>
            </a:r>
            <a:r>
              <a:rPr lang="en-US" sz="2000" b="1" dirty="0">
                <a:solidFill>
                  <a:prstClr val="white"/>
                </a:solidFill>
              </a:rPr>
              <a:t>N)</a:t>
            </a:r>
            <a:r>
              <a:rPr lang="en-US" sz="2000" dirty="0">
                <a:solidFill>
                  <a:prstClr val="white"/>
                </a:solidFill>
              </a:rPr>
              <a:t> –The </a:t>
            </a:r>
            <a:r>
              <a:rPr lang="en-US" sz="2000" dirty="0">
                <a:solidFill>
                  <a:prstClr val="white"/>
                </a:solidFill>
              </a:rPr>
              <a:t>file is not indexed on the host device</a:t>
            </a:r>
            <a:r>
              <a:rPr lang="en-US" sz="2000" dirty="0">
                <a:solidFill>
                  <a:prstClr val="white"/>
                </a:solidFill>
              </a:rPr>
              <a:t>.</a:t>
            </a:r>
          </a:p>
          <a:p>
            <a:endParaRPr lang="en-US" sz="2000" dirty="0">
              <a:solidFill>
                <a:prstClr val="white"/>
              </a:solidFill>
            </a:endParaRPr>
          </a:p>
          <a:p>
            <a:r>
              <a:rPr lang="en-US" sz="2000" b="1" dirty="0">
                <a:solidFill>
                  <a:prstClr val="white"/>
                </a:solidFill>
              </a:rPr>
              <a:t>Offline (O</a:t>
            </a:r>
            <a:r>
              <a:rPr lang="en-US" sz="2000" b="1" dirty="0">
                <a:solidFill>
                  <a:prstClr val="white"/>
                </a:solidFill>
              </a:rPr>
              <a:t>) </a:t>
            </a:r>
            <a:r>
              <a:rPr lang="en-US" sz="2000" dirty="0">
                <a:solidFill>
                  <a:prstClr val="white"/>
                </a:solidFill>
              </a:rPr>
              <a:t>– </a:t>
            </a:r>
            <a:r>
              <a:rPr lang="en-US" sz="2000" dirty="0">
                <a:solidFill>
                  <a:prstClr val="white"/>
                </a:solidFill>
              </a:rPr>
              <a:t>The file data is physically moved to offline storage (Remote Storage</a:t>
            </a:r>
            <a:r>
              <a:rPr lang="en-US" sz="2000" dirty="0">
                <a:solidFill>
                  <a:prstClr val="white"/>
                </a:solidFill>
              </a:rPr>
              <a:t>).</a:t>
            </a:r>
          </a:p>
          <a:p>
            <a:endParaRPr lang="en-US" sz="2000" dirty="0">
              <a:solidFill>
                <a:prstClr val="white"/>
              </a:solidFill>
            </a:endParaRPr>
          </a:p>
          <a:p>
            <a:r>
              <a:rPr lang="en-US" sz="2000" b="1" dirty="0">
                <a:solidFill>
                  <a:prstClr val="white"/>
                </a:solidFill>
              </a:rPr>
              <a:t>Sparse (P</a:t>
            </a:r>
            <a:r>
              <a:rPr lang="en-US" sz="2000" b="1" dirty="0">
                <a:solidFill>
                  <a:prstClr val="white"/>
                </a:solidFill>
              </a:rPr>
              <a:t>)</a:t>
            </a:r>
            <a:r>
              <a:rPr lang="en-US" sz="2000" dirty="0">
                <a:solidFill>
                  <a:prstClr val="white"/>
                </a:solidFill>
              </a:rPr>
              <a:t> – </a:t>
            </a:r>
            <a:r>
              <a:rPr lang="en-US" sz="2000" dirty="0">
                <a:solidFill>
                  <a:prstClr val="white"/>
                </a:solidFill>
              </a:rPr>
              <a:t>The file is a sparse file, i.e., its contents are partially empty and non-contiguous</a:t>
            </a:r>
            <a:r>
              <a:rPr lang="en-US" sz="2000" dirty="0">
                <a:solidFill>
                  <a:prstClr val="white"/>
                </a:solidFill>
              </a:rPr>
              <a:t>.</a:t>
            </a:r>
          </a:p>
          <a:p>
            <a:endParaRPr lang="en-US" sz="2000" dirty="0">
              <a:solidFill>
                <a:prstClr val="white"/>
              </a:solidFill>
            </a:endParaRPr>
          </a:p>
          <a:p>
            <a:r>
              <a:rPr lang="en-US" sz="2000" b="1" dirty="0">
                <a:solidFill>
                  <a:prstClr val="white"/>
                </a:solidFill>
              </a:rPr>
              <a:t>Temporary (</a:t>
            </a:r>
            <a:r>
              <a:rPr lang="en-US" sz="2000" b="1" dirty="0">
                <a:solidFill>
                  <a:prstClr val="white"/>
                </a:solidFill>
              </a:rPr>
              <a:t>T)</a:t>
            </a:r>
            <a:r>
              <a:rPr lang="en-US" sz="2000" dirty="0">
                <a:solidFill>
                  <a:prstClr val="white"/>
                </a:solidFill>
              </a:rPr>
              <a:t> – The </a:t>
            </a:r>
            <a:r>
              <a:rPr lang="en-US" sz="2000" dirty="0">
                <a:solidFill>
                  <a:prstClr val="white"/>
                </a:solidFill>
              </a:rPr>
              <a:t>file is used for temporary storage</a:t>
            </a:r>
            <a:r>
              <a:rPr lang="en-US" sz="2000" dirty="0">
                <a:solidFill>
                  <a:prstClr val="white"/>
                </a:solidFill>
              </a:rPr>
              <a:t>.</a:t>
            </a:r>
            <a:endParaRPr lang="en-US" sz="2000" dirty="0">
              <a:solidFill>
                <a:prstClr val="white"/>
              </a:solidFill>
            </a:endParaRPr>
          </a:p>
        </p:txBody>
      </p:sp>
    </p:spTree>
    <p:extLst>
      <p:ext uri="{BB962C8B-B14F-4D97-AF65-F5344CB8AC3E}">
        <p14:creationId xmlns:p14="http://schemas.microsoft.com/office/powerpoint/2010/main" val="1040082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is File system?</a:t>
            </a:r>
            <a:endParaRPr lang="en-US" dirty="0"/>
          </a:p>
        </p:txBody>
      </p:sp>
      <p:sp>
        <p:nvSpPr>
          <p:cNvPr id="3" name="Rectangle 2"/>
          <p:cNvSpPr/>
          <p:nvPr/>
        </p:nvSpPr>
        <p:spPr>
          <a:xfrm>
            <a:off x="5438502" y="1821543"/>
            <a:ext cx="6605452" cy="4524315"/>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IN" sz="2400" dirty="0">
                <a:solidFill>
                  <a:srgbClr val="000000"/>
                </a:solidFill>
              </a:rPr>
              <a:t>In computing, a </a:t>
            </a:r>
            <a:r>
              <a:rPr lang="en-IN" sz="2400" b="1" dirty="0">
                <a:solidFill>
                  <a:srgbClr val="000000"/>
                </a:solidFill>
              </a:rPr>
              <a:t>file </a:t>
            </a:r>
            <a:r>
              <a:rPr lang="en-IN" sz="2400" b="1" dirty="0">
                <a:solidFill>
                  <a:srgbClr val="000000"/>
                </a:solidFill>
              </a:rPr>
              <a:t>system</a:t>
            </a:r>
            <a:r>
              <a:rPr lang="en-IN" sz="2400" dirty="0">
                <a:solidFill>
                  <a:srgbClr val="000000"/>
                </a:solidFill>
              </a:rPr>
              <a:t> controls how data is stored and retrieved</a:t>
            </a:r>
            <a:r>
              <a:rPr lang="en-IN" sz="2400" dirty="0">
                <a:solidFill>
                  <a:srgbClr val="000000"/>
                </a:solidFill>
              </a:rPr>
              <a:t>.</a:t>
            </a:r>
          </a:p>
          <a:p>
            <a:pPr marL="285750" indent="-285750" algn="just">
              <a:buClr>
                <a:srgbClr val="0070C0"/>
              </a:buClr>
              <a:buFont typeface="Wingdings" panose="05000000000000000000" pitchFamily="2" charset="2"/>
              <a:buChar char="Ø"/>
            </a:pPr>
            <a:endParaRPr lang="en-IN" sz="2400" dirty="0">
              <a:solidFill>
                <a:srgbClr val="000000"/>
              </a:solidFill>
            </a:endParaRPr>
          </a:p>
          <a:p>
            <a:pPr marL="285750" indent="-285750" algn="just">
              <a:buClr>
                <a:srgbClr val="0070C0"/>
              </a:buClr>
              <a:buFont typeface="Wingdings" panose="05000000000000000000" pitchFamily="2" charset="2"/>
              <a:buChar char="Ø"/>
            </a:pPr>
            <a:r>
              <a:rPr lang="en-IN" sz="2400" dirty="0">
                <a:solidFill>
                  <a:srgbClr val="000000"/>
                </a:solidFill>
              </a:rPr>
              <a:t>The structure and logic rules used to manage the groups of information and their names is called a "file system</a:t>
            </a:r>
            <a:r>
              <a:rPr lang="en-IN" sz="2400" dirty="0">
                <a:solidFill>
                  <a:srgbClr val="000000"/>
                </a:solidFill>
              </a:rPr>
              <a:t>".</a:t>
            </a:r>
          </a:p>
          <a:p>
            <a:pPr marL="285750" indent="-285750" algn="just">
              <a:buClr>
                <a:srgbClr val="0070C0"/>
              </a:buClr>
              <a:buFont typeface="Wingdings" panose="05000000000000000000" pitchFamily="2" charset="2"/>
              <a:buChar char="Ø"/>
            </a:pPr>
            <a:endParaRPr lang="en-IN" sz="2400" dirty="0">
              <a:solidFill>
                <a:srgbClr val="000000"/>
              </a:solidFill>
            </a:endParaRPr>
          </a:p>
          <a:p>
            <a:pPr marL="285750" indent="-285750" algn="just">
              <a:buClr>
                <a:srgbClr val="0070C0"/>
              </a:buClr>
              <a:buFont typeface="Wingdings" panose="05000000000000000000" pitchFamily="2" charset="2"/>
              <a:buChar char="Ø"/>
            </a:pPr>
            <a:r>
              <a:rPr lang="en-IN" sz="2400" dirty="0">
                <a:solidFill>
                  <a:srgbClr val="000000"/>
                </a:solidFill>
              </a:rPr>
              <a:t>Without a file system, information placed in a storage medium would be one large body of data with no way to tell where one piece of information stops and the next begins.</a:t>
            </a:r>
          </a:p>
          <a:p>
            <a:pPr marL="285750" indent="-285750" algn="just">
              <a:buClr>
                <a:srgbClr val="0070C0"/>
              </a:buClr>
              <a:buFont typeface="Wingdings" panose="05000000000000000000" pitchFamily="2" charset="2"/>
              <a:buChar char="Ø"/>
            </a:pPr>
            <a:endParaRPr lang="en-IN" sz="24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64" y="2010229"/>
            <a:ext cx="4152900" cy="4257675"/>
          </a:xfrm>
          <a:prstGeom prst="rect">
            <a:avLst/>
          </a:prstGeom>
        </p:spPr>
      </p:pic>
    </p:spTree>
    <p:extLst>
      <p:ext uri="{BB962C8B-B14F-4D97-AF65-F5344CB8AC3E}">
        <p14:creationId xmlns:p14="http://schemas.microsoft.com/office/powerpoint/2010/main" val="843419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is File system?</a:t>
            </a:r>
            <a:endParaRPr lang="en-US" dirty="0"/>
          </a:p>
        </p:txBody>
      </p:sp>
      <p:sp>
        <p:nvSpPr>
          <p:cNvPr id="3" name="Rectangle 2"/>
          <p:cNvSpPr/>
          <p:nvPr/>
        </p:nvSpPr>
        <p:spPr>
          <a:xfrm>
            <a:off x="5438502" y="1821543"/>
            <a:ext cx="6396447" cy="4893647"/>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IN" sz="2400" dirty="0">
                <a:solidFill>
                  <a:srgbClr val="000000"/>
                </a:solidFill>
              </a:rPr>
              <a:t>In other words, it’s a mechanism to organize our data.</a:t>
            </a:r>
          </a:p>
          <a:p>
            <a:pPr marL="285750" indent="-285750" algn="just">
              <a:buClr>
                <a:srgbClr val="0070C0"/>
              </a:buClr>
              <a:buFont typeface="Wingdings" panose="05000000000000000000" pitchFamily="2" charset="2"/>
              <a:buChar char="Ø"/>
            </a:pPr>
            <a:endParaRPr lang="en-IN" sz="2400" dirty="0">
              <a:solidFill>
                <a:srgbClr val="000000"/>
              </a:solidFill>
            </a:endParaRPr>
          </a:p>
          <a:p>
            <a:pPr marL="914400" lvl="1" indent="-457200" algn="just">
              <a:buClr>
                <a:srgbClr val="0070C0"/>
              </a:buClr>
              <a:buFont typeface="+mj-lt"/>
              <a:buAutoNum type="arabicPeriod"/>
            </a:pPr>
            <a:r>
              <a:rPr lang="en-IN" sz="2400" dirty="0">
                <a:solidFill>
                  <a:srgbClr val="000000"/>
                </a:solidFill>
              </a:rPr>
              <a:t>It has its own </a:t>
            </a:r>
            <a:r>
              <a:rPr lang="en-IN" sz="2400" b="1" dirty="0">
                <a:solidFill>
                  <a:srgbClr val="000000"/>
                </a:solidFill>
              </a:rPr>
              <a:t>data structure </a:t>
            </a:r>
            <a:r>
              <a:rPr lang="en-IN" sz="2400" dirty="0">
                <a:solidFill>
                  <a:srgbClr val="000000"/>
                </a:solidFill>
              </a:rPr>
              <a:t>to achieve desired organization.</a:t>
            </a:r>
          </a:p>
          <a:p>
            <a:pPr marL="914400" lvl="1" indent="-457200" algn="just">
              <a:buClr>
                <a:srgbClr val="0070C0"/>
              </a:buClr>
              <a:buFont typeface="+mj-lt"/>
              <a:buAutoNum type="arabicPeriod"/>
            </a:pPr>
            <a:r>
              <a:rPr lang="en-IN" sz="2400" dirty="0">
                <a:solidFill>
                  <a:srgbClr val="000000"/>
                </a:solidFill>
              </a:rPr>
              <a:t>It has its own </a:t>
            </a:r>
            <a:r>
              <a:rPr lang="en-IN" sz="2400" b="1" dirty="0">
                <a:solidFill>
                  <a:srgbClr val="000000"/>
                </a:solidFill>
              </a:rPr>
              <a:t>algorithm </a:t>
            </a:r>
            <a:r>
              <a:rPr lang="en-IN" sz="2400" dirty="0">
                <a:solidFill>
                  <a:srgbClr val="000000"/>
                </a:solidFill>
              </a:rPr>
              <a:t>to achieve desired performance.</a:t>
            </a:r>
          </a:p>
          <a:p>
            <a:pPr marL="914400" lvl="1" indent="-457200" algn="just">
              <a:buClr>
                <a:srgbClr val="0070C0"/>
              </a:buClr>
              <a:buFont typeface="+mj-lt"/>
              <a:buAutoNum type="arabicPeriod"/>
            </a:pPr>
            <a:endParaRPr lang="en-IN" sz="2400" dirty="0">
              <a:solidFill>
                <a:srgbClr val="000000"/>
              </a:solidFill>
            </a:endParaRPr>
          </a:p>
          <a:p>
            <a:pPr marL="457200" indent="-457200" algn="just">
              <a:buClr>
                <a:srgbClr val="0070C0"/>
              </a:buClr>
              <a:buFont typeface="Wingdings" panose="05000000000000000000" pitchFamily="2" charset="2"/>
              <a:buChar char="Ø"/>
            </a:pPr>
            <a:r>
              <a:rPr lang="en-IN" sz="2400" dirty="0">
                <a:solidFill>
                  <a:srgbClr val="000000"/>
                </a:solidFill>
              </a:rPr>
              <a:t>Its the ability to store, retrieve, sort, search,…….</a:t>
            </a:r>
          </a:p>
          <a:p>
            <a:pPr marL="914400" lvl="1" indent="-457200" algn="just">
              <a:buClr>
                <a:srgbClr val="0070C0"/>
              </a:buClr>
              <a:buFont typeface="+mj-lt"/>
              <a:buAutoNum type="arabicPeriod"/>
            </a:pPr>
            <a:endParaRPr lang="en-IN" sz="2400" dirty="0">
              <a:solidFill>
                <a:srgbClr val="000000"/>
              </a:solidFill>
            </a:endParaRPr>
          </a:p>
          <a:p>
            <a:pPr marL="285750" indent="-285750" algn="just">
              <a:buClr>
                <a:srgbClr val="0070C0"/>
              </a:buClr>
              <a:buFont typeface="Wingdings" panose="05000000000000000000" pitchFamily="2" charset="2"/>
              <a:buChar char="Ø"/>
            </a:pPr>
            <a:endParaRPr lang="en-IN" sz="2400" dirty="0">
              <a:solidFill>
                <a:srgbClr val="000000"/>
              </a:solidFill>
            </a:endParaRPr>
          </a:p>
          <a:p>
            <a:pPr marL="285750" indent="-285750" algn="just">
              <a:buClr>
                <a:srgbClr val="0070C0"/>
              </a:buClr>
              <a:buFont typeface="Wingdings" panose="05000000000000000000" pitchFamily="2" charset="2"/>
              <a:buChar char="Ø"/>
            </a:pPr>
            <a:endParaRPr lang="en-IN" sz="24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64" y="2010229"/>
            <a:ext cx="4152900" cy="4257675"/>
          </a:xfrm>
          <a:prstGeom prst="rect">
            <a:avLst/>
          </a:prstGeom>
        </p:spPr>
      </p:pic>
    </p:spTree>
    <p:extLst>
      <p:ext uri="{BB962C8B-B14F-4D97-AF65-F5344CB8AC3E}">
        <p14:creationId xmlns:p14="http://schemas.microsoft.com/office/powerpoint/2010/main" val="892050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File System </a:t>
            </a:r>
            <a:endParaRPr lang="en-US" dirty="0"/>
          </a:p>
        </p:txBody>
      </p:sp>
      <p:graphicFrame>
        <p:nvGraphicFramePr>
          <p:cNvPr id="20" name="Diagram 19"/>
          <p:cNvGraphicFramePr/>
          <p:nvPr>
            <p:extLst/>
          </p:nvPr>
        </p:nvGraphicFramePr>
        <p:xfrm>
          <a:off x="3774092" y="1358538"/>
          <a:ext cx="8128000" cy="49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7013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Disk File System</a:t>
            </a:r>
            <a:endParaRPr lang="en-US" dirty="0"/>
          </a:p>
        </p:txBody>
      </p:sp>
      <p:sp>
        <p:nvSpPr>
          <p:cNvPr id="3" name="Rectangle 2"/>
          <p:cNvSpPr/>
          <p:nvPr/>
        </p:nvSpPr>
        <p:spPr>
          <a:xfrm>
            <a:off x="4406537" y="1299029"/>
            <a:ext cx="6396447" cy="3046988"/>
          </a:xfrm>
          <a:prstGeom prst="rect">
            <a:avLst/>
          </a:prstGeom>
        </p:spPr>
        <p:txBody>
          <a:bodyPr wrap="square">
            <a:spAutoFit/>
          </a:bodyPr>
          <a:lstStyle/>
          <a:p>
            <a:pPr marL="342900" indent="-342900">
              <a:buClr>
                <a:srgbClr val="12ABDB"/>
              </a:buClr>
              <a:buFont typeface="Wingdings" panose="05000000000000000000" pitchFamily="2" charset="2"/>
              <a:buChar char="Ø"/>
            </a:pPr>
            <a:r>
              <a:rPr lang="en-IN" sz="2400" dirty="0">
                <a:solidFill>
                  <a:srgbClr val="000000"/>
                </a:solidFill>
              </a:rPr>
              <a:t>A </a:t>
            </a:r>
            <a:r>
              <a:rPr lang="en-IN" sz="2400" i="1" dirty="0">
                <a:solidFill>
                  <a:srgbClr val="000000"/>
                </a:solidFill>
              </a:rPr>
              <a:t>disk file system</a:t>
            </a:r>
            <a:r>
              <a:rPr lang="en-IN" sz="2400" dirty="0">
                <a:solidFill>
                  <a:srgbClr val="000000"/>
                </a:solidFill>
              </a:rPr>
              <a:t> takes advantages of the ability of disk storage media to randomly address data in a short amount of time</a:t>
            </a:r>
            <a:r>
              <a:rPr lang="en-IN" sz="2400" dirty="0">
                <a:solidFill>
                  <a:srgbClr val="000000"/>
                </a:solidFill>
              </a:rPr>
              <a:t>.</a:t>
            </a:r>
          </a:p>
          <a:p>
            <a:pPr marL="342900" indent="-342900">
              <a:buClr>
                <a:srgbClr val="12ABDB"/>
              </a:buClr>
              <a:buFont typeface="Wingdings" panose="05000000000000000000" pitchFamily="2" charset="2"/>
              <a:buChar char="Ø"/>
            </a:pPr>
            <a:endParaRPr lang="en-IN" sz="2400" dirty="0">
              <a:solidFill>
                <a:srgbClr val="000000"/>
              </a:solidFill>
            </a:endParaRPr>
          </a:p>
          <a:p>
            <a:pPr marL="342900" indent="-342900">
              <a:buClr>
                <a:srgbClr val="12ABDB"/>
              </a:buClr>
              <a:buFont typeface="Wingdings" panose="05000000000000000000" pitchFamily="2" charset="2"/>
              <a:buChar char="Ø"/>
            </a:pPr>
            <a:r>
              <a:rPr lang="en-IN" sz="2400" dirty="0">
                <a:solidFill>
                  <a:srgbClr val="000000"/>
                </a:solidFill>
              </a:rPr>
              <a:t>Additional considerations include the speed of accessing data following that initially requested and the anticipation that the following data may also be requested</a:t>
            </a:r>
            <a:r>
              <a:rPr lang="en-IN" sz="2400" dirty="0">
                <a:solidFill>
                  <a:srgbClr val="000000"/>
                </a:solidFill>
              </a:rPr>
              <a:t>.</a:t>
            </a:r>
            <a:endParaRPr lang="en-IN" sz="24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768" y="4247202"/>
            <a:ext cx="5780740" cy="2258101"/>
          </a:xfrm>
          <a:prstGeom prst="rect">
            <a:avLst/>
          </a:prstGeom>
        </p:spPr>
      </p:pic>
    </p:spTree>
    <p:extLst>
      <p:ext uri="{BB962C8B-B14F-4D97-AF65-F5344CB8AC3E}">
        <p14:creationId xmlns:p14="http://schemas.microsoft.com/office/powerpoint/2010/main" val="1082869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49796" y="457497"/>
            <a:ext cx="8376592" cy="494138"/>
          </a:xfrm>
          <a:prstGeom prst="rect">
            <a:avLst/>
          </a:prstGeom>
        </p:spPr>
        <p:txBody>
          <a:bodyPr>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900" b="1" dirty="0" smtClean="0">
                <a:solidFill>
                  <a:srgbClr val="0070AD"/>
                </a:solidFill>
                <a:latin typeface="Calibri"/>
              </a:rPr>
              <a:t>Disk File System</a:t>
            </a:r>
            <a:endParaRPr lang="en-US" sz="4900" b="1" dirty="0">
              <a:solidFill>
                <a:srgbClr val="0070AD"/>
              </a:solidFill>
              <a:latin typeface="Calibri"/>
            </a:endParaRPr>
          </a:p>
        </p:txBody>
      </p:sp>
      <p:pic>
        <p:nvPicPr>
          <p:cNvPr id="8" name="Picture 2" descr="Image result for disk file system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93" y="1120013"/>
            <a:ext cx="8515018" cy="532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119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Disk File System</a:t>
            </a:r>
            <a:endParaRPr lang="en-US" dirty="0"/>
          </a:p>
        </p:txBody>
      </p:sp>
      <p:sp>
        <p:nvSpPr>
          <p:cNvPr id="3" name="Rectangle 2"/>
          <p:cNvSpPr/>
          <p:nvPr/>
        </p:nvSpPr>
        <p:spPr>
          <a:xfrm>
            <a:off x="5477691" y="1926046"/>
            <a:ext cx="6396447" cy="4154984"/>
          </a:xfrm>
          <a:prstGeom prst="rect">
            <a:avLst/>
          </a:prstGeom>
        </p:spPr>
        <p:txBody>
          <a:bodyPr wrap="square">
            <a:spAutoFit/>
          </a:bodyPr>
          <a:lstStyle/>
          <a:p>
            <a:pPr marL="342900" indent="-342900" algn="just">
              <a:buClr>
                <a:srgbClr val="12ABDB"/>
              </a:buClr>
              <a:buFont typeface="Wingdings" panose="05000000000000000000" pitchFamily="2" charset="2"/>
              <a:buChar char="Ø"/>
            </a:pPr>
            <a:r>
              <a:rPr lang="en-US" sz="2400" dirty="0">
                <a:solidFill>
                  <a:srgbClr val="000000"/>
                </a:solidFill>
              </a:rPr>
              <a:t>This </a:t>
            </a:r>
            <a:r>
              <a:rPr lang="en-US" sz="2400" dirty="0">
                <a:solidFill>
                  <a:srgbClr val="000000"/>
                </a:solidFill>
              </a:rPr>
              <a:t>system permits </a:t>
            </a:r>
            <a:r>
              <a:rPr lang="en-US" sz="2400" dirty="0">
                <a:solidFill>
                  <a:srgbClr val="000000"/>
                </a:solidFill>
              </a:rPr>
              <a:t>multiple users (or processes) access to various data on the disk without regard to the sequential location of the data</a:t>
            </a:r>
            <a:r>
              <a:rPr lang="en-US" sz="2400" dirty="0">
                <a:solidFill>
                  <a:srgbClr val="000000"/>
                </a:solidFill>
              </a:rPr>
              <a:t>.</a:t>
            </a:r>
          </a:p>
          <a:p>
            <a:pPr marL="342900" indent="-342900" algn="just">
              <a:buClr>
                <a:srgbClr val="12ABDB"/>
              </a:buClr>
              <a:buFont typeface="Wingdings" panose="05000000000000000000" pitchFamily="2" charset="2"/>
              <a:buChar char="Ø"/>
            </a:pPr>
            <a:endParaRPr lang="en-US" sz="2400" dirty="0">
              <a:solidFill>
                <a:srgbClr val="000000"/>
              </a:solidFill>
            </a:endParaRPr>
          </a:p>
          <a:p>
            <a:pPr marL="342900" indent="-342900" algn="just">
              <a:buClr>
                <a:srgbClr val="12ABDB"/>
              </a:buClr>
              <a:buFont typeface="Wingdings" panose="05000000000000000000" pitchFamily="2" charset="2"/>
              <a:buChar char="Ø"/>
            </a:pPr>
            <a:r>
              <a:rPr lang="en-IN" sz="2400" dirty="0">
                <a:solidFill>
                  <a:srgbClr val="000000"/>
                </a:solidFill>
              </a:rPr>
              <a:t>Examples include :</a:t>
            </a:r>
          </a:p>
          <a:p>
            <a:pPr lvl="1" algn="just">
              <a:buClr>
                <a:srgbClr val="12ABDB"/>
              </a:buClr>
            </a:pPr>
            <a:r>
              <a:rPr lang="en-IN" sz="2400" dirty="0">
                <a:solidFill>
                  <a:srgbClr val="000000"/>
                </a:solidFill>
              </a:rPr>
              <a:t>FAT</a:t>
            </a:r>
            <a:r>
              <a:rPr lang="en-IN" sz="2400" dirty="0">
                <a:solidFill>
                  <a:srgbClr val="000000"/>
                </a:solidFill>
              </a:rPr>
              <a:t> (FAT12, FAT16, </a:t>
            </a:r>
            <a:r>
              <a:rPr lang="en-IN" sz="2400" dirty="0">
                <a:solidFill>
                  <a:srgbClr val="000000"/>
                </a:solidFill>
              </a:rPr>
              <a:t>FAT32), </a:t>
            </a:r>
            <a:r>
              <a:rPr lang="en-IN" sz="2400" dirty="0" err="1">
                <a:solidFill>
                  <a:srgbClr val="000000"/>
                </a:solidFill>
              </a:rPr>
              <a:t>exFAT</a:t>
            </a:r>
            <a:r>
              <a:rPr lang="en-IN" sz="2400" dirty="0">
                <a:solidFill>
                  <a:srgbClr val="000000"/>
                </a:solidFill>
              </a:rPr>
              <a:t>, NTFS, HFS and HFS+, HPFS, APFS, UFS, </a:t>
            </a:r>
            <a:r>
              <a:rPr lang="en-IN" sz="2400" dirty="0">
                <a:solidFill>
                  <a:srgbClr val="000000"/>
                </a:solidFill>
              </a:rPr>
              <a:t>ext2</a:t>
            </a:r>
            <a:r>
              <a:rPr lang="en-IN" sz="2400" dirty="0">
                <a:solidFill>
                  <a:srgbClr val="000000"/>
                </a:solidFill>
              </a:rPr>
              <a:t>, ext3, ext4, </a:t>
            </a:r>
            <a:r>
              <a:rPr lang="en-IN" sz="2400" dirty="0">
                <a:solidFill>
                  <a:srgbClr val="000000"/>
                </a:solidFill>
              </a:rPr>
              <a:t>XFS</a:t>
            </a:r>
            <a:r>
              <a:rPr lang="en-IN" sz="2400" dirty="0">
                <a:solidFill>
                  <a:srgbClr val="000000"/>
                </a:solidFill>
              </a:rPr>
              <a:t>, </a:t>
            </a:r>
            <a:r>
              <a:rPr lang="en-IN" sz="2400" dirty="0" err="1">
                <a:solidFill>
                  <a:srgbClr val="000000"/>
                </a:solidFill>
              </a:rPr>
              <a:t>btrfs</a:t>
            </a:r>
            <a:r>
              <a:rPr lang="en-IN" sz="2400" dirty="0">
                <a:solidFill>
                  <a:srgbClr val="000000"/>
                </a:solidFill>
              </a:rPr>
              <a:t>, ISO 9660, Files-11, Veritas File System, VMFS, ZFS, </a:t>
            </a:r>
            <a:r>
              <a:rPr lang="en-IN" sz="2400" dirty="0" err="1">
                <a:solidFill>
                  <a:srgbClr val="000000"/>
                </a:solidFill>
              </a:rPr>
              <a:t>ReiserFS</a:t>
            </a:r>
            <a:r>
              <a:rPr lang="en-IN" sz="2400" dirty="0">
                <a:solidFill>
                  <a:srgbClr val="000000"/>
                </a:solidFill>
              </a:rPr>
              <a:t> and UDF.</a:t>
            </a:r>
          </a:p>
          <a:p>
            <a:pPr marL="342900" indent="-342900" algn="just">
              <a:buClr>
                <a:srgbClr val="12ABDB"/>
              </a:buClr>
              <a:buFont typeface="Wingdings" panose="05000000000000000000" pitchFamily="2" charset="2"/>
              <a:buChar char="Ø"/>
            </a:pPr>
            <a:endParaRPr lang="en-US" sz="2400" dirty="0">
              <a:solidFill>
                <a:srgbClr val="000000"/>
              </a:solidFill>
            </a:endParaRPr>
          </a:p>
        </p:txBody>
      </p:sp>
    </p:spTree>
    <p:extLst>
      <p:ext uri="{BB962C8B-B14F-4D97-AF65-F5344CB8AC3E}">
        <p14:creationId xmlns:p14="http://schemas.microsoft.com/office/powerpoint/2010/main" val="4192753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Optical Disks</a:t>
            </a:r>
            <a:endParaRPr lang="en-US" dirty="0"/>
          </a:p>
        </p:txBody>
      </p:sp>
      <p:sp>
        <p:nvSpPr>
          <p:cNvPr id="3" name="Rectangle 2"/>
          <p:cNvSpPr/>
          <p:nvPr/>
        </p:nvSpPr>
        <p:spPr>
          <a:xfrm>
            <a:off x="5477691" y="1926046"/>
            <a:ext cx="6396447" cy="3046988"/>
          </a:xfrm>
          <a:prstGeom prst="rect">
            <a:avLst/>
          </a:prstGeom>
        </p:spPr>
        <p:txBody>
          <a:bodyPr wrap="square">
            <a:spAutoFit/>
          </a:bodyPr>
          <a:lstStyle/>
          <a:p>
            <a:pPr marL="342900" indent="-342900" algn="just">
              <a:buClr>
                <a:srgbClr val="12ABDB"/>
              </a:buClr>
              <a:buFont typeface="Wingdings" panose="05000000000000000000" pitchFamily="2" charset="2"/>
              <a:buChar char="Ø"/>
            </a:pPr>
            <a:r>
              <a:rPr lang="en-US" sz="2400" dirty="0">
                <a:solidFill>
                  <a:srgbClr val="000000"/>
                </a:solidFill>
              </a:rPr>
              <a:t>ISO 9660 and Universal Disk Format (UDF) are two common formats that target Compact Discs, DVDs and Blu-ray discs</a:t>
            </a:r>
            <a:r>
              <a:rPr lang="en-US" sz="2400" dirty="0">
                <a:solidFill>
                  <a:srgbClr val="000000"/>
                </a:solidFill>
              </a:rPr>
              <a:t>.</a:t>
            </a:r>
          </a:p>
          <a:p>
            <a:pPr marL="342900" indent="-342900" algn="just">
              <a:buClr>
                <a:srgbClr val="12ABDB"/>
              </a:buClr>
              <a:buFont typeface="Wingdings" panose="05000000000000000000" pitchFamily="2" charset="2"/>
              <a:buChar char="Ø"/>
            </a:pPr>
            <a:endParaRPr lang="en-US" sz="2400" dirty="0">
              <a:solidFill>
                <a:srgbClr val="000000"/>
              </a:solidFill>
            </a:endParaRPr>
          </a:p>
          <a:p>
            <a:pPr marL="342900" indent="-342900" algn="just">
              <a:buClr>
                <a:srgbClr val="12ABDB"/>
              </a:buClr>
              <a:buFont typeface="Wingdings" panose="05000000000000000000" pitchFamily="2" charset="2"/>
              <a:buChar char="Ø"/>
            </a:pPr>
            <a:r>
              <a:rPr lang="en-US" sz="2400" dirty="0">
                <a:solidFill>
                  <a:srgbClr val="000000"/>
                </a:solidFill>
              </a:rPr>
              <a:t>Mount Rainier is an extension to UDF supported since 2.6 series of the Linux kernel and since Windows Vista that facilitates rewriting to DVDs.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092" y="4584790"/>
            <a:ext cx="3469847" cy="207726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648085" y="1109515"/>
            <a:ext cx="2829606" cy="2603932"/>
          </a:xfrm>
          <a:prstGeom prst="rect">
            <a:avLst/>
          </a:prstGeom>
        </p:spPr>
      </p:pic>
    </p:spTree>
    <p:extLst>
      <p:ext uri="{BB962C8B-B14F-4D97-AF65-F5344CB8AC3E}">
        <p14:creationId xmlns:p14="http://schemas.microsoft.com/office/powerpoint/2010/main" val="2084631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 y="191401"/>
            <a:ext cx="10044635" cy="859536"/>
          </a:xfrm>
        </p:spPr>
        <p:txBody>
          <a:bodyPr>
            <a:normAutofit/>
          </a:bodyPr>
          <a:lstStyle/>
          <a:p>
            <a:r>
              <a:rPr lang="en-IN" sz="4400" dirty="0"/>
              <a:t>Flash File System</a:t>
            </a:r>
            <a:endParaRPr lang="en-US" sz="4400" dirty="0"/>
          </a:p>
        </p:txBody>
      </p:sp>
      <p:sp>
        <p:nvSpPr>
          <p:cNvPr id="10" name="Rectangle 9"/>
          <p:cNvSpPr/>
          <p:nvPr/>
        </p:nvSpPr>
        <p:spPr>
          <a:xfrm>
            <a:off x="355737" y="1389077"/>
            <a:ext cx="10264366" cy="4893647"/>
          </a:xfrm>
          <a:prstGeom prst="rect">
            <a:avLst/>
          </a:prstGeom>
        </p:spPr>
        <p:txBody>
          <a:bodyPr wrap="square">
            <a:spAutoFit/>
          </a:bodyPr>
          <a:lstStyle/>
          <a:p>
            <a:pPr marL="285750" indent="-285750" algn="just">
              <a:buFont typeface="Wingdings" panose="05000000000000000000" pitchFamily="2" charset="2"/>
              <a:buChar char="Ø"/>
            </a:pPr>
            <a:r>
              <a:rPr lang="en-IN" sz="2400" dirty="0">
                <a:solidFill>
                  <a:prstClr val="white"/>
                </a:solidFill>
              </a:rPr>
              <a:t>A </a:t>
            </a:r>
            <a:r>
              <a:rPr lang="en-IN" sz="2400" b="1" dirty="0">
                <a:solidFill>
                  <a:prstClr val="white"/>
                </a:solidFill>
              </a:rPr>
              <a:t>flash file system</a:t>
            </a:r>
            <a:r>
              <a:rPr lang="en-IN" sz="2400" dirty="0">
                <a:solidFill>
                  <a:prstClr val="white"/>
                </a:solidFill>
              </a:rPr>
              <a:t> is a file system designed for storing files on </a:t>
            </a:r>
            <a:endParaRPr lang="en-IN" sz="2400" dirty="0">
              <a:solidFill>
                <a:prstClr val="white"/>
              </a:solidFill>
            </a:endParaRPr>
          </a:p>
          <a:p>
            <a:pPr algn="just"/>
            <a:r>
              <a:rPr lang="en-IN" sz="2400" dirty="0">
                <a:solidFill>
                  <a:prstClr val="white"/>
                </a:solidFill>
              </a:rPr>
              <a:t> </a:t>
            </a:r>
            <a:r>
              <a:rPr lang="en-IN" sz="2400" dirty="0">
                <a:solidFill>
                  <a:prstClr val="white"/>
                </a:solidFill>
              </a:rPr>
              <a:t>   flash </a:t>
            </a:r>
            <a:r>
              <a:rPr lang="en-IN" sz="2400" dirty="0">
                <a:solidFill>
                  <a:prstClr val="white"/>
                </a:solidFill>
              </a:rPr>
              <a:t>memory–based storage devices</a:t>
            </a:r>
            <a:r>
              <a:rPr lang="en-IN" sz="2400" dirty="0">
                <a:solidFill>
                  <a:prstClr val="white"/>
                </a:solidFill>
              </a:rPr>
              <a:t>.</a:t>
            </a:r>
          </a:p>
          <a:p>
            <a:pPr marL="285750" indent="-285750" algn="just">
              <a:buFont typeface="Wingdings" panose="05000000000000000000" pitchFamily="2" charset="2"/>
              <a:buChar char="Ø"/>
            </a:pPr>
            <a:endParaRPr lang="en-IN" sz="2400" dirty="0">
              <a:solidFill>
                <a:prstClr val="white"/>
              </a:solidFill>
            </a:endParaRPr>
          </a:p>
          <a:p>
            <a:pPr marL="285750" indent="-285750" algn="just">
              <a:buFont typeface="Wingdings" panose="05000000000000000000" pitchFamily="2" charset="2"/>
              <a:buChar char="Ø"/>
            </a:pPr>
            <a:r>
              <a:rPr lang="en-IN" sz="2400" dirty="0">
                <a:solidFill>
                  <a:prstClr val="white"/>
                </a:solidFill>
              </a:rPr>
              <a:t>While the flash file systems are closely related to file systems in general, they are optimized for the nature and characteristics of flash memory (such as to avoid write amplification), and for use in particular operating systems</a:t>
            </a:r>
            <a:r>
              <a:rPr lang="en-IN" sz="2400" dirty="0">
                <a:solidFill>
                  <a:prstClr val="white"/>
                </a:solidFill>
              </a:rPr>
              <a:t>.</a:t>
            </a:r>
          </a:p>
          <a:p>
            <a:pPr marL="285750" indent="-285750" algn="just">
              <a:buFont typeface="Wingdings" panose="05000000000000000000" pitchFamily="2" charset="2"/>
              <a:buChar char="Ø"/>
            </a:pPr>
            <a:endParaRPr lang="en-IN" sz="2400" dirty="0">
              <a:solidFill>
                <a:prstClr val="white"/>
              </a:solidFill>
            </a:endParaRPr>
          </a:p>
          <a:p>
            <a:pPr marL="285750" indent="-285750" algn="just">
              <a:buFont typeface="Wingdings" panose="05000000000000000000" pitchFamily="2" charset="2"/>
              <a:buChar char="Ø"/>
            </a:pPr>
            <a:r>
              <a:rPr lang="en-IN" sz="2400" dirty="0">
                <a:solidFill>
                  <a:prstClr val="white"/>
                </a:solidFill>
              </a:rPr>
              <a:t>A </a:t>
            </a:r>
            <a:r>
              <a:rPr lang="en-IN" sz="2400" i="1" dirty="0">
                <a:solidFill>
                  <a:prstClr val="white"/>
                </a:solidFill>
              </a:rPr>
              <a:t>flash file system</a:t>
            </a:r>
            <a:r>
              <a:rPr lang="en-IN" sz="2400" dirty="0">
                <a:solidFill>
                  <a:prstClr val="white"/>
                </a:solidFill>
              </a:rPr>
              <a:t> considers the special abilities, performance and restrictions of flash memory devices</a:t>
            </a:r>
            <a:r>
              <a:rPr lang="en-IN" sz="2400" dirty="0">
                <a:solidFill>
                  <a:prstClr val="white"/>
                </a:solidFill>
              </a:rPr>
              <a:t>.</a:t>
            </a:r>
          </a:p>
          <a:p>
            <a:pPr marL="285750" indent="-285750" algn="just">
              <a:buFont typeface="Wingdings" panose="05000000000000000000" pitchFamily="2" charset="2"/>
              <a:buChar char="Ø"/>
            </a:pPr>
            <a:endParaRPr lang="en-IN" sz="2400" dirty="0">
              <a:solidFill>
                <a:prstClr val="white"/>
              </a:solidFill>
            </a:endParaRPr>
          </a:p>
          <a:p>
            <a:pPr marL="285750" indent="-285750" algn="just">
              <a:buFont typeface="Wingdings" panose="05000000000000000000" pitchFamily="2" charset="2"/>
              <a:buChar char="Ø"/>
            </a:pPr>
            <a:r>
              <a:rPr lang="en-IN" sz="2400" dirty="0">
                <a:solidFill>
                  <a:prstClr val="white"/>
                </a:solidFill>
              </a:rPr>
              <a:t>Frequently a disk file system can use a flash memory device as the underlying storage media but it is much better to use a file system specifically designed for a flash device.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4867" y="129395"/>
            <a:ext cx="2857500" cy="2181225"/>
          </a:xfrm>
          <a:prstGeom prst="rect">
            <a:avLst/>
          </a:prstGeom>
        </p:spPr>
      </p:pic>
    </p:spTree>
    <p:extLst>
      <p:ext uri="{BB962C8B-B14F-4D97-AF65-F5344CB8AC3E}">
        <p14:creationId xmlns:p14="http://schemas.microsoft.com/office/powerpoint/2010/main" val="2765201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9600" dirty="0" smtClean="0"/>
              <a:t>FILE SYSTEM</a:t>
            </a:r>
            <a:endParaRPr lang="en-US" sz="9600" dirty="0"/>
          </a:p>
        </p:txBody>
      </p:sp>
    </p:spTree>
    <p:extLst>
      <p:ext uri="{BB962C8B-B14F-4D97-AF65-F5344CB8AC3E}">
        <p14:creationId xmlns:p14="http://schemas.microsoft.com/office/powerpoint/2010/main" val="2013364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 y="191401"/>
            <a:ext cx="10044635" cy="859536"/>
          </a:xfrm>
        </p:spPr>
        <p:txBody>
          <a:bodyPr>
            <a:normAutofit/>
          </a:bodyPr>
          <a:lstStyle/>
          <a:p>
            <a:r>
              <a:rPr lang="en-IN" sz="4400" dirty="0" smtClean="0"/>
              <a:t>Tape </a:t>
            </a:r>
            <a:r>
              <a:rPr lang="en-IN" sz="4400" dirty="0"/>
              <a:t>File System</a:t>
            </a:r>
            <a:endParaRPr lang="en-US" sz="4400" dirty="0"/>
          </a:p>
        </p:txBody>
      </p:sp>
      <p:sp>
        <p:nvSpPr>
          <p:cNvPr id="10" name="Rectangle 9"/>
          <p:cNvSpPr/>
          <p:nvPr/>
        </p:nvSpPr>
        <p:spPr>
          <a:xfrm>
            <a:off x="245871" y="1112943"/>
            <a:ext cx="10264366" cy="5262979"/>
          </a:xfrm>
          <a:prstGeom prst="rect">
            <a:avLst/>
          </a:prstGeom>
        </p:spPr>
        <p:txBody>
          <a:bodyPr wrap="square">
            <a:spAutoFit/>
          </a:bodyPr>
          <a:lstStyle/>
          <a:p>
            <a:pPr marL="285750" indent="-285750" algn="just">
              <a:buFont typeface="Wingdings" panose="05000000000000000000" pitchFamily="2" charset="2"/>
              <a:buChar char="Ø"/>
            </a:pPr>
            <a:r>
              <a:rPr lang="en-US" sz="2400" dirty="0">
                <a:solidFill>
                  <a:prstClr val="white"/>
                </a:solidFill>
              </a:rPr>
              <a:t>A tape file system is a file system and tape format designed to </a:t>
            </a:r>
            <a:endParaRPr lang="en-US" sz="2400" dirty="0">
              <a:solidFill>
                <a:prstClr val="white"/>
              </a:solidFill>
            </a:endParaRPr>
          </a:p>
          <a:p>
            <a:pPr algn="just"/>
            <a:r>
              <a:rPr lang="en-US" sz="2400" dirty="0">
                <a:solidFill>
                  <a:prstClr val="white"/>
                </a:solidFill>
              </a:rPr>
              <a:t> </a:t>
            </a:r>
            <a:r>
              <a:rPr lang="en-US" sz="2400" dirty="0">
                <a:solidFill>
                  <a:prstClr val="white"/>
                </a:solidFill>
              </a:rPr>
              <a:t>   store </a:t>
            </a:r>
            <a:r>
              <a:rPr lang="en-US" sz="2400" dirty="0">
                <a:solidFill>
                  <a:prstClr val="white"/>
                </a:solidFill>
              </a:rPr>
              <a:t>files on tape in a self-describing form</a:t>
            </a:r>
            <a:r>
              <a:rPr lang="en-US" sz="2400" dirty="0">
                <a:solidFill>
                  <a:prstClr val="white"/>
                </a:solidFill>
              </a:rPr>
              <a:t>.</a:t>
            </a:r>
          </a:p>
          <a:p>
            <a:pPr marL="285750" indent="-285750" algn="just">
              <a:buFont typeface="Wingdings" panose="05000000000000000000" pitchFamily="2" charset="2"/>
              <a:buChar char="Ø"/>
            </a:pPr>
            <a:endParaRPr lang="en-US" sz="2400" dirty="0">
              <a:solidFill>
                <a:prstClr val="white"/>
              </a:solidFill>
            </a:endParaRPr>
          </a:p>
          <a:p>
            <a:pPr marL="285750" indent="-285750" algn="just">
              <a:buFont typeface="Wingdings" panose="05000000000000000000" pitchFamily="2" charset="2"/>
              <a:buChar char="Ø"/>
            </a:pPr>
            <a:r>
              <a:rPr lang="en-US" sz="2400" dirty="0">
                <a:solidFill>
                  <a:prstClr val="white"/>
                </a:solidFill>
              </a:rPr>
              <a:t> Magnetic tapes are sequential storage media with significantly longer random data access times than disks, posing challenges to the creation and efficient management of a general-purpose file system</a:t>
            </a:r>
            <a:r>
              <a:rPr lang="en-US" sz="2400" dirty="0">
                <a:solidFill>
                  <a:prstClr val="white"/>
                </a:solidFill>
              </a:rPr>
              <a:t>.</a:t>
            </a:r>
          </a:p>
          <a:p>
            <a:pPr marL="285750" indent="-285750" algn="just">
              <a:buFont typeface="Wingdings" panose="05000000000000000000" pitchFamily="2" charset="2"/>
              <a:buChar char="Ø"/>
            </a:pPr>
            <a:endParaRPr lang="en-US" sz="2400" dirty="0">
              <a:solidFill>
                <a:prstClr val="white"/>
              </a:solidFill>
            </a:endParaRPr>
          </a:p>
          <a:p>
            <a:pPr marL="285750" indent="-285750" algn="just">
              <a:buFont typeface="Wingdings" panose="05000000000000000000" pitchFamily="2" charset="2"/>
              <a:buChar char="Ø"/>
            </a:pPr>
            <a:r>
              <a:rPr lang="en-US" sz="2400" dirty="0">
                <a:solidFill>
                  <a:prstClr val="white"/>
                </a:solidFill>
              </a:rPr>
              <a:t>Tape requires linear motion to wind and unwind potentially very long reels of media. This tape motion may take several seconds to several minutes to move the read/write head from one end of the tape to the other</a:t>
            </a:r>
            <a:r>
              <a:rPr lang="en-US" sz="2400" dirty="0">
                <a:solidFill>
                  <a:prstClr val="white"/>
                </a:solidFill>
              </a:rPr>
              <a:t>.</a:t>
            </a:r>
          </a:p>
          <a:p>
            <a:pPr marL="285750" indent="-285750" algn="just">
              <a:buFont typeface="Wingdings" panose="05000000000000000000" pitchFamily="2" charset="2"/>
              <a:buChar char="Ø"/>
            </a:pPr>
            <a:endParaRPr lang="en-US" sz="2400" dirty="0">
              <a:solidFill>
                <a:prstClr val="white"/>
              </a:solidFill>
            </a:endParaRPr>
          </a:p>
          <a:p>
            <a:pPr marL="285750" indent="-285750" algn="just">
              <a:buFont typeface="Wingdings" panose="05000000000000000000" pitchFamily="2" charset="2"/>
              <a:buChar char="Ø"/>
            </a:pPr>
            <a:r>
              <a:rPr lang="en-US" sz="2400" dirty="0">
                <a:solidFill>
                  <a:prstClr val="white"/>
                </a:solidFill>
              </a:rPr>
              <a:t>IBM has developed a file system for tape called the Linear Tape File System. The IBM implementation of this file system has been released as the open-source IBM Linear Tape File System — Single Drive Edition (LTFS-SDE) product.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377" y="-554869"/>
            <a:ext cx="3211612" cy="32116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872910">
            <a:off x="10232117" y="3694655"/>
            <a:ext cx="2238005" cy="1705359"/>
          </a:xfrm>
          <a:prstGeom prst="rect">
            <a:avLst/>
          </a:prstGeom>
        </p:spPr>
      </p:pic>
    </p:spTree>
    <p:extLst>
      <p:ext uri="{BB962C8B-B14F-4D97-AF65-F5344CB8AC3E}">
        <p14:creationId xmlns:p14="http://schemas.microsoft.com/office/powerpoint/2010/main" val="116866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 y="1252538"/>
            <a:ext cx="6911788"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IN" sz="2000" dirty="0"/>
              <a:t>Another concept for file management is the idea of a database-based file system. Instead of, or in addition to, hierarchical structured management, files are identified by their characteristics, like type of file, topic, author, or similar rich </a:t>
            </a:r>
            <a:r>
              <a:rPr lang="en-IN" sz="2000" dirty="0" smtClean="0"/>
              <a:t>metadata.</a:t>
            </a:r>
          </a:p>
          <a:p>
            <a:pPr marL="342900" indent="-342900" algn="just">
              <a:lnSpc>
                <a:spcPct val="100000"/>
              </a:lnSpc>
              <a:buClr>
                <a:srgbClr val="0070C0"/>
              </a:buClr>
              <a:buFont typeface="Wingdings" panose="05000000000000000000" pitchFamily="2" charset="2"/>
              <a:buChar char="Ø"/>
            </a:pPr>
            <a:endParaRPr lang="en-IN" sz="2000" dirty="0" smtClean="0"/>
          </a:p>
          <a:p>
            <a:pPr marL="342900" indent="-342900" algn="just">
              <a:lnSpc>
                <a:spcPct val="100000"/>
              </a:lnSpc>
              <a:buClr>
                <a:srgbClr val="0070C0"/>
              </a:buClr>
              <a:buFont typeface="Wingdings" panose="05000000000000000000" pitchFamily="2" charset="2"/>
              <a:buChar char="Ø"/>
            </a:pPr>
            <a:r>
              <a:rPr lang="en-IN" sz="2000" dirty="0"/>
              <a:t> Around 1978 to 1988 Frank G. </a:t>
            </a:r>
            <a:r>
              <a:rPr lang="en-IN" sz="2000" dirty="0" err="1"/>
              <a:t>Soltis</a:t>
            </a:r>
            <a:r>
              <a:rPr lang="en-IN" sz="2000" dirty="0"/>
              <a:t> and his team at IBM Rochester have successfully designed and applied technologies like the database file system where others like Microsoft later failed to </a:t>
            </a:r>
            <a:r>
              <a:rPr lang="en-IN" sz="2000" dirty="0" smtClean="0"/>
              <a:t>accomplish.</a:t>
            </a:r>
            <a:r>
              <a:rPr lang="en-IN" sz="2000" baseline="30000" dirty="0"/>
              <a:t> </a:t>
            </a:r>
            <a:r>
              <a:rPr lang="en-IN" sz="2000" dirty="0" smtClean="0"/>
              <a:t>These </a:t>
            </a:r>
            <a:r>
              <a:rPr lang="en-IN" sz="2000" dirty="0"/>
              <a:t>technologies are informally known as 'Fortress Rochester</a:t>
            </a:r>
            <a:r>
              <a:rPr lang="en-IN" sz="2000" dirty="0" smtClean="0"/>
              <a:t>'</a:t>
            </a:r>
            <a:r>
              <a:rPr lang="en-IN" sz="2000" dirty="0"/>
              <a:t> and were in few basic aspects extended from early Mainframe technologies but in many ways more advanced from a technological perspective</a:t>
            </a:r>
          </a:p>
        </p:txBody>
      </p:sp>
      <p:sp>
        <p:nvSpPr>
          <p:cNvPr id="4" name="Title 3"/>
          <p:cNvSpPr>
            <a:spLocks noGrp="1"/>
          </p:cNvSpPr>
          <p:nvPr>
            <p:ph type="title"/>
          </p:nvPr>
        </p:nvSpPr>
        <p:spPr>
          <a:xfrm>
            <a:off x="252685" y="276021"/>
            <a:ext cx="10044113" cy="858838"/>
          </a:xfrm>
        </p:spPr>
        <p:txBody>
          <a:bodyPr>
            <a:normAutofit/>
          </a:bodyPr>
          <a:lstStyle/>
          <a:p>
            <a:r>
              <a:rPr lang="en-IN" sz="4400" b="1" dirty="0">
                <a:latin typeface="+mn-lt"/>
              </a:rPr>
              <a:t>Database file </a:t>
            </a:r>
            <a:r>
              <a:rPr lang="en-IN" sz="4400" b="1" dirty="0" smtClean="0">
                <a:latin typeface="+mn-lt"/>
              </a:rPr>
              <a:t>systems</a:t>
            </a:r>
            <a:endParaRPr lang="en-US" sz="4400" b="1"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714" y="1252538"/>
            <a:ext cx="4713754" cy="3991127"/>
          </a:xfrm>
          <a:prstGeom prst="rect">
            <a:avLst/>
          </a:prstGeom>
        </p:spPr>
      </p:pic>
    </p:spTree>
    <p:extLst>
      <p:ext uri="{BB962C8B-B14F-4D97-AF65-F5344CB8AC3E}">
        <p14:creationId xmlns:p14="http://schemas.microsoft.com/office/powerpoint/2010/main" val="746558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3620" y="1282760"/>
            <a:ext cx="6706719" cy="1569660"/>
          </a:xfrm>
          <a:prstGeom prst="rect">
            <a:avLst/>
          </a:prstGeom>
        </p:spPr>
        <p:txBody>
          <a:bodyPr wrap="square">
            <a:spAutoFit/>
          </a:bodyPr>
          <a:lstStyle/>
          <a:p>
            <a:pPr marL="342900" indent="-342900" algn="just">
              <a:buClr>
                <a:srgbClr val="0070C0"/>
              </a:buClr>
              <a:buFont typeface="Wingdings" panose="05000000000000000000" pitchFamily="2" charset="2"/>
              <a:buChar char="Ø"/>
            </a:pPr>
            <a:r>
              <a:rPr lang="en-US" sz="2400" dirty="0">
                <a:solidFill>
                  <a:srgbClr val="000000"/>
                </a:solidFill>
              </a:rPr>
              <a:t>A network file system is a file system that acts as a client for a remote file access protocol, providing access to files on a server</a:t>
            </a:r>
            <a:r>
              <a:rPr lang="en-US" sz="2400" dirty="0">
                <a:solidFill>
                  <a:srgbClr val="000000"/>
                </a:solidFill>
              </a:rPr>
              <a:t>.</a:t>
            </a:r>
          </a:p>
          <a:p>
            <a:pPr marL="342900" indent="-342900" algn="just">
              <a:buClr>
                <a:srgbClr val="0070C0"/>
              </a:buClr>
              <a:buFont typeface="Wingdings" panose="05000000000000000000" pitchFamily="2" charset="2"/>
              <a:buChar char="Ø"/>
            </a:pPr>
            <a:endParaRPr lang="en-US" sz="2400" dirty="0">
              <a:solidFill>
                <a:srgbClr val="000000"/>
              </a:solidFill>
            </a:endParaRPr>
          </a:p>
        </p:txBody>
      </p:sp>
      <p:sp>
        <p:nvSpPr>
          <p:cNvPr id="6" name="Title 3"/>
          <p:cNvSpPr txBox="1">
            <a:spLocks/>
          </p:cNvSpPr>
          <p:nvPr/>
        </p:nvSpPr>
        <p:spPr>
          <a:xfrm>
            <a:off x="252685" y="276021"/>
            <a:ext cx="10044113" cy="858838"/>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solidFill>
                  <a:srgbClr val="0070AD"/>
                </a:solidFill>
                <a:latin typeface="Calibri"/>
              </a:rPr>
              <a:t>Network file systems</a:t>
            </a:r>
            <a:endParaRPr lang="en-US" sz="4400" b="1" dirty="0">
              <a:solidFill>
                <a:srgbClr val="0070AD"/>
              </a:solidFill>
              <a:latin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893" y="401898"/>
            <a:ext cx="5280458" cy="265058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5848" y="3200382"/>
            <a:ext cx="5004547" cy="3336365"/>
          </a:xfrm>
          <a:prstGeom prst="rect">
            <a:avLst/>
          </a:prstGeom>
        </p:spPr>
      </p:pic>
      <p:sp>
        <p:nvSpPr>
          <p:cNvPr id="12" name="Rectangle 11"/>
          <p:cNvSpPr/>
          <p:nvPr/>
        </p:nvSpPr>
        <p:spPr>
          <a:xfrm>
            <a:off x="193620" y="2852420"/>
            <a:ext cx="6706720" cy="3416320"/>
          </a:xfrm>
          <a:prstGeom prst="rect">
            <a:avLst/>
          </a:prstGeom>
        </p:spPr>
        <p:txBody>
          <a:bodyPr wrap="square">
            <a:spAutoFit/>
          </a:bodyPr>
          <a:lstStyle/>
          <a:p>
            <a:pPr marL="285750" indent="-285750" algn="just">
              <a:buClr>
                <a:srgbClr val="0070C0"/>
              </a:buClr>
              <a:buFont typeface="Wingdings" panose="05000000000000000000" pitchFamily="2" charset="2"/>
              <a:buChar char="Ø"/>
            </a:pPr>
            <a:endParaRPr lang="en-US" sz="2400" dirty="0">
              <a:solidFill>
                <a:srgbClr val="000000"/>
              </a:solidFill>
            </a:endParaRPr>
          </a:p>
          <a:p>
            <a:pPr marL="285750" indent="-285750" algn="just">
              <a:buClr>
                <a:srgbClr val="0070C0"/>
              </a:buClr>
              <a:buFont typeface="Wingdings" panose="05000000000000000000" pitchFamily="2" charset="2"/>
              <a:buChar char="Ø"/>
            </a:pPr>
            <a:r>
              <a:rPr lang="en-US" sz="2400" dirty="0">
                <a:solidFill>
                  <a:srgbClr val="000000"/>
                </a:solidFill>
              </a:rPr>
              <a:t>Programs using local interfaces can transparently create, manage and access hierarchical directories and files in remote network-connected computers.</a:t>
            </a:r>
          </a:p>
          <a:p>
            <a:pPr marL="285750" indent="-285750" algn="just">
              <a:buClr>
                <a:srgbClr val="0070C0"/>
              </a:buClr>
              <a:buFont typeface="Wingdings" panose="05000000000000000000" pitchFamily="2" charset="2"/>
              <a:buChar char="Ø"/>
            </a:pPr>
            <a:endParaRPr lang="en-US" sz="2400" dirty="0">
              <a:solidFill>
                <a:srgbClr val="000000"/>
              </a:solidFill>
            </a:endParaRPr>
          </a:p>
          <a:p>
            <a:pPr marL="285750" indent="-285750" algn="just">
              <a:buClr>
                <a:srgbClr val="0070C0"/>
              </a:buClr>
              <a:buFont typeface="Wingdings" panose="05000000000000000000" pitchFamily="2" charset="2"/>
              <a:buChar char="Ø"/>
            </a:pPr>
            <a:r>
              <a:rPr lang="en-US" sz="2400" dirty="0">
                <a:solidFill>
                  <a:srgbClr val="000000"/>
                </a:solidFill>
              </a:rPr>
              <a:t>Examples of network file systems include clients for the NFS, AFS, </a:t>
            </a:r>
            <a:r>
              <a:rPr lang="en-US" sz="2400" dirty="0" err="1">
                <a:solidFill>
                  <a:srgbClr val="000000"/>
                </a:solidFill>
              </a:rPr>
              <a:t>SMBprotocols</a:t>
            </a:r>
            <a:r>
              <a:rPr lang="en-US" sz="2400" dirty="0">
                <a:solidFill>
                  <a:srgbClr val="000000"/>
                </a:solidFill>
              </a:rPr>
              <a:t>, and file-system-like clients for FTP and WebDAV.</a:t>
            </a:r>
          </a:p>
        </p:txBody>
      </p:sp>
    </p:spTree>
    <p:extLst>
      <p:ext uri="{BB962C8B-B14F-4D97-AF65-F5344CB8AC3E}">
        <p14:creationId xmlns:p14="http://schemas.microsoft.com/office/powerpoint/2010/main" val="740680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52538"/>
            <a:ext cx="12008223"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US" sz="2000" dirty="0"/>
              <a:t>A shared disk file system is one in which a number of machines (usually servers) all have access to the same external disk subsystem (usually a SAN). The file system arbitrates access to that subsystem, preventing write collisions</a:t>
            </a:r>
            <a:r>
              <a:rPr lang="en-US" sz="2000" dirty="0" smtClean="0"/>
              <a:t>.</a:t>
            </a:r>
          </a:p>
          <a:p>
            <a:pPr marL="342900" indent="-342900" algn="just">
              <a:lnSpc>
                <a:spcPct val="100000"/>
              </a:lnSpc>
              <a:buClr>
                <a:srgbClr val="0070C0"/>
              </a:buClr>
              <a:buFont typeface="Wingdings" panose="05000000000000000000" pitchFamily="2" charset="2"/>
              <a:buChar char="Ø"/>
            </a:pPr>
            <a:endParaRPr lang="en-US" sz="2000" dirty="0"/>
          </a:p>
          <a:p>
            <a:pPr marL="342900" indent="-342900">
              <a:lnSpc>
                <a:spcPct val="100000"/>
              </a:lnSpc>
              <a:buClr>
                <a:srgbClr val="0070C0"/>
              </a:buClr>
              <a:buFont typeface="Wingdings" panose="05000000000000000000" pitchFamily="2" charset="2"/>
              <a:buChar char="Ø"/>
            </a:pPr>
            <a:r>
              <a:rPr lang="en-US" sz="2000" dirty="0"/>
              <a:t> Examples include GFS2from Red Hat, GPFS from IBM, SFS </a:t>
            </a:r>
            <a:r>
              <a:rPr lang="en-US" sz="2000" dirty="0" smtClean="0"/>
              <a:t>from </a:t>
            </a:r>
            <a:r>
              <a:rPr lang="en-US" sz="2000" dirty="0" err="1" smtClean="0"/>
              <a:t>DataPlow</a:t>
            </a:r>
            <a:r>
              <a:rPr lang="en-US" sz="2000" dirty="0"/>
              <a:t>, CXFS from SGI and </a:t>
            </a:r>
            <a:r>
              <a:rPr lang="en-US" sz="2000" dirty="0" err="1"/>
              <a:t>StorNext</a:t>
            </a:r>
            <a:r>
              <a:rPr lang="en-US" sz="2000" dirty="0"/>
              <a:t> from Quantum Corporation.</a:t>
            </a:r>
          </a:p>
        </p:txBody>
      </p:sp>
      <p:sp>
        <p:nvSpPr>
          <p:cNvPr id="4" name="Title 3"/>
          <p:cNvSpPr>
            <a:spLocks noGrp="1"/>
          </p:cNvSpPr>
          <p:nvPr>
            <p:ph type="title"/>
          </p:nvPr>
        </p:nvSpPr>
        <p:spPr>
          <a:xfrm>
            <a:off x="252685" y="276021"/>
            <a:ext cx="10044113" cy="858838"/>
          </a:xfrm>
        </p:spPr>
        <p:txBody>
          <a:bodyPr>
            <a:normAutofit/>
          </a:bodyPr>
          <a:lstStyle/>
          <a:p>
            <a:r>
              <a:rPr lang="en-IN" sz="4400" b="1" dirty="0" smtClean="0">
                <a:latin typeface="+mn-lt"/>
              </a:rPr>
              <a:t>Shared disk </a:t>
            </a:r>
            <a:r>
              <a:rPr lang="en-IN" sz="4400" b="1" dirty="0">
                <a:latin typeface="+mn-lt"/>
              </a:rPr>
              <a:t>file </a:t>
            </a:r>
            <a:r>
              <a:rPr lang="en-IN" sz="4400" b="1" dirty="0" smtClean="0">
                <a:latin typeface="+mn-lt"/>
              </a:rPr>
              <a:t>systems</a:t>
            </a:r>
            <a:endParaRPr lang="en-US" sz="4400" b="1" dirty="0">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555"/>
          <a:stretch/>
        </p:blipFill>
        <p:spPr>
          <a:xfrm>
            <a:off x="7599624" y="2397532"/>
            <a:ext cx="4592376" cy="35675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85" y="3348968"/>
            <a:ext cx="6306217" cy="3082068"/>
          </a:xfrm>
          <a:prstGeom prst="rect">
            <a:avLst/>
          </a:prstGeom>
        </p:spPr>
      </p:pic>
    </p:spTree>
    <p:extLst>
      <p:ext uri="{BB962C8B-B14F-4D97-AF65-F5344CB8AC3E}">
        <p14:creationId xmlns:p14="http://schemas.microsoft.com/office/powerpoint/2010/main" val="3712786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52538"/>
            <a:ext cx="6871447"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A special file system presents non-file elements of an operating system as files so they can be acted on using file system APIs</a:t>
            </a:r>
            <a:r>
              <a:rPr lang="en-US" sz="2400" dirty="0" smtClean="0"/>
              <a:t>.</a:t>
            </a:r>
          </a:p>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 This is most commonly done in Unix-like operating systems, but devices are given file names in some non-Unix-like operating systems as well.</a:t>
            </a:r>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Special file systems </a:t>
            </a:r>
            <a:br>
              <a:rPr lang="en-IN" sz="4400" b="1" dirty="0">
                <a:latin typeface="+mn-lt"/>
              </a:rPr>
            </a:br>
            <a:endParaRPr lang="en-US" sz="4400" b="1" dirty="0">
              <a:latin typeface="+mn-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305" y="1252538"/>
            <a:ext cx="4303806" cy="4703717"/>
          </a:xfrm>
          <a:prstGeom prst="rect">
            <a:avLst/>
          </a:prstGeom>
        </p:spPr>
      </p:pic>
    </p:spTree>
    <p:extLst>
      <p:ext uri="{BB962C8B-B14F-4D97-AF65-F5344CB8AC3E}">
        <p14:creationId xmlns:p14="http://schemas.microsoft.com/office/powerpoint/2010/main" val="1825921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Creating </a:t>
            </a:r>
            <a:r>
              <a:rPr lang="en-IN" dirty="0"/>
              <a:t>files and directories</a:t>
            </a:r>
            <a:endParaRPr lang="en-US" dirty="0"/>
          </a:p>
        </p:txBody>
      </p:sp>
      <p:pic>
        <p:nvPicPr>
          <p:cNvPr id="3"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92" t="1231" r="1709"/>
          <a:stretch/>
        </p:blipFill>
        <p:spPr>
          <a:xfrm>
            <a:off x="0" y="1959429"/>
            <a:ext cx="5562600" cy="4365788"/>
          </a:xfrm>
          <a:prstGeom prst="rect">
            <a:avLst/>
          </a:prstGeom>
        </p:spPr>
      </p:pic>
      <p:sp>
        <p:nvSpPr>
          <p:cNvPr id="4" name="Rectangle 3"/>
          <p:cNvSpPr/>
          <p:nvPr/>
        </p:nvSpPr>
        <p:spPr>
          <a:xfrm>
            <a:off x="5856514" y="1905000"/>
            <a:ext cx="5468983" cy="3877985"/>
          </a:xfrm>
          <a:prstGeom prst="rect">
            <a:avLst/>
          </a:prstGeom>
        </p:spPr>
        <p:txBody>
          <a:bodyPr wrap="square">
            <a:spAutoFit/>
          </a:bodyPr>
          <a:lstStyle/>
          <a:p>
            <a:r>
              <a:rPr lang="en-IN" sz="2400" b="1" dirty="0">
                <a:solidFill>
                  <a:srgbClr val="DC303E"/>
                </a:solidFill>
              </a:rPr>
              <a:t>Using </a:t>
            </a:r>
            <a:r>
              <a:rPr lang="en-IN" sz="2400" b="1" dirty="0" err="1">
                <a:solidFill>
                  <a:srgbClr val="DC303E"/>
                </a:solidFill>
              </a:rPr>
              <a:t>cmd</a:t>
            </a:r>
            <a:r>
              <a:rPr lang="en-IN" sz="2400" b="1" dirty="0">
                <a:solidFill>
                  <a:srgbClr val="DC303E"/>
                </a:solidFill>
              </a:rPr>
              <a:t> prompt </a:t>
            </a:r>
            <a:r>
              <a:rPr lang="en-IN" sz="2400" b="1" dirty="0">
                <a:solidFill>
                  <a:srgbClr val="DC303E"/>
                </a:solidFill>
              </a:rPr>
              <a:t>&gt;&gt;</a:t>
            </a:r>
          </a:p>
          <a:p>
            <a:endParaRPr lang="en-IN" sz="2000" b="1" dirty="0">
              <a:solidFill>
                <a:srgbClr val="DC303E"/>
              </a:solidFill>
            </a:endParaRPr>
          </a:p>
          <a:p>
            <a:r>
              <a:rPr lang="en-IN" sz="2400" b="1" dirty="0">
                <a:solidFill>
                  <a:srgbClr val="000000"/>
                </a:solidFill>
              </a:rPr>
              <a:t>1. Open </a:t>
            </a:r>
            <a:r>
              <a:rPr lang="en-IN" sz="2400" b="1" dirty="0">
                <a:solidFill>
                  <a:srgbClr val="000000"/>
                </a:solidFill>
              </a:rPr>
              <a:t>the Windows Command </a:t>
            </a:r>
            <a:r>
              <a:rPr lang="en-IN" sz="2400" b="1" dirty="0">
                <a:solidFill>
                  <a:srgbClr val="000000"/>
                </a:solidFill>
              </a:rPr>
              <a:t>Prompt</a:t>
            </a:r>
            <a:r>
              <a:rPr lang="en-IN" sz="2400" b="1" dirty="0">
                <a:solidFill>
                  <a:srgbClr val="000000"/>
                </a:solidFill>
              </a:rPr>
              <a:t> </a:t>
            </a:r>
            <a:r>
              <a:rPr lang="en-IN" sz="2400" b="1" dirty="0">
                <a:solidFill>
                  <a:srgbClr val="000000"/>
                </a:solidFill>
              </a:rPr>
              <a:t>:</a:t>
            </a:r>
            <a:endParaRPr lang="en-IN" dirty="0">
              <a:solidFill>
                <a:srgbClr val="000000"/>
              </a:solidFill>
            </a:endParaRPr>
          </a:p>
          <a:p>
            <a:pPr marL="342900" indent="-342900">
              <a:buFontTx/>
              <a:buAutoNum type="arabicPeriod"/>
            </a:pPr>
            <a:endParaRPr lang="en-IN" dirty="0">
              <a:solidFill>
                <a:srgbClr val="000000"/>
              </a:solidFill>
            </a:endParaRPr>
          </a:p>
          <a:p>
            <a:pPr marL="342900" indent="-342900" algn="just">
              <a:buFont typeface="Wingdings" panose="05000000000000000000" pitchFamily="2" charset="2"/>
              <a:buChar char="ü"/>
            </a:pPr>
            <a:r>
              <a:rPr lang="en-IN" sz="2000" dirty="0">
                <a:solidFill>
                  <a:srgbClr val="000000"/>
                </a:solidFill>
              </a:rPr>
              <a:t>Click </a:t>
            </a:r>
            <a:r>
              <a:rPr lang="en-IN" sz="2000" dirty="0">
                <a:solidFill>
                  <a:srgbClr val="000000"/>
                </a:solidFill>
              </a:rPr>
              <a:t>on the start screen of your computer and go to the search box. Type command prompt or cmd. Double click on Command Prompt from the list of results to open the command prompt. </a:t>
            </a:r>
            <a:endParaRPr lang="en-IN" sz="2000" dirty="0">
              <a:solidFill>
                <a:srgbClr val="000000"/>
              </a:solidFill>
            </a:endParaRPr>
          </a:p>
          <a:p>
            <a:pPr marL="342900" indent="-342900" algn="just">
              <a:buFont typeface="Wingdings" panose="05000000000000000000" pitchFamily="2" charset="2"/>
              <a:buChar char="ü"/>
            </a:pPr>
            <a:endParaRPr lang="en-IN" sz="2000" dirty="0">
              <a:solidFill>
                <a:srgbClr val="000000"/>
              </a:solidFill>
            </a:endParaRPr>
          </a:p>
          <a:p>
            <a:pPr marL="342900" indent="-342900" algn="just">
              <a:buFont typeface="Wingdings" panose="05000000000000000000" pitchFamily="2" charset="2"/>
              <a:buChar char="ü"/>
            </a:pPr>
            <a:r>
              <a:rPr lang="en-IN" sz="2000" dirty="0">
                <a:solidFill>
                  <a:srgbClr val="000000"/>
                </a:solidFill>
              </a:rPr>
              <a:t>The </a:t>
            </a:r>
            <a:r>
              <a:rPr lang="en-IN" sz="2000" dirty="0">
                <a:solidFill>
                  <a:srgbClr val="000000"/>
                </a:solidFill>
              </a:rPr>
              <a:t>command prompt will look like this </a:t>
            </a:r>
            <a:r>
              <a:rPr lang="en-IN" sz="2000" b="1" dirty="0">
                <a:solidFill>
                  <a:srgbClr val="000000"/>
                </a:solidFill>
              </a:rPr>
              <a:t>c:\users\username</a:t>
            </a:r>
          </a:p>
        </p:txBody>
      </p:sp>
    </p:spTree>
    <p:extLst>
      <p:ext uri="{BB962C8B-B14F-4D97-AF65-F5344CB8AC3E}">
        <p14:creationId xmlns:p14="http://schemas.microsoft.com/office/powerpoint/2010/main" val="947360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1. Creating directories</a:t>
            </a:r>
            <a:endParaRPr lang="en-US" dirty="0"/>
          </a:p>
        </p:txBody>
      </p:sp>
      <p:sp>
        <p:nvSpPr>
          <p:cNvPr id="4" name="Rectangle 3"/>
          <p:cNvSpPr/>
          <p:nvPr/>
        </p:nvSpPr>
        <p:spPr>
          <a:xfrm>
            <a:off x="6258828" y="2000977"/>
            <a:ext cx="5577840" cy="3416320"/>
          </a:xfrm>
          <a:prstGeom prst="rect">
            <a:avLst/>
          </a:prstGeom>
        </p:spPr>
        <p:txBody>
          <a:bodyPr wrap="square">
            <a:spAutoFit/>
          </a:bodyPr>
          <a:lstStyle/>
          <a:p>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Use </a:t>
            </a:r>
            <a:r>
              <a:rPr lang="en-IN" sz="2400" dirty="0">
                <a:solidFill>
                  <a:srgbClr val="000000"/>
                </a:solidFill>
              </a:rPr>
              <a:t>the </a:t>
            </a:r>
            <a:r>
              <a:rPr lang="en-IN" sz="2400" b="1" dirty="0" err="1">
                <a:solidFill>
                  <a:srgbClr val="000000"/>
                </a:solidFill>
              </a:rPr>
              <a:t>mkdir</a:t>
            </a:r>
            <a:r>
              <a:rPr lang="en-IN" sz="2400" dirty="0">
                <a:solidFill>
                  <a:srgbClr val="000000"/>
                </a:solidFill>
              </a:rPr>
              <a:t> command to create a new directory to work with. </a:t>
            </a:r>
            <a:endParaRPr lang="en-IN" sz="2400" dirty="0">
              <a:solidFill>
                <a:srgbClr val="000000"/>
              </a:solidFill>
            </a:endParaRPr>
          </a:p>
          <a:p>
            <a:pPr marL="342900" indent="-342900" algn="just">
              <a:buFont typeface="Wingdings" panose="05000000000000000000" pitchFamily="2" charset="2"/>
              <a:buChar char="ü"/>
            </a:pPr>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The </a:t>
            </a:r>
            <a:r>
              <a:rPr lang="en-IN" sz="2400" dirty="0">
                <a:solidFill>
                  <a:srgbClr val="000000"/>
                </a:solidFill>
              </a:rPr>
              <a:t>command is </a:t>
            </a:r>
            <a:r>
              <a:rPr lang="en-IN" sz="2400" b="1" dirty="0" err="1">
                <a:solidFill>
                  <a:srgbClr val="DC303E"/>
                </a:solidFill>
              </a:rPr>
              <a:t>mkdir</a:t>
            </a:r>
            <a:r>
              <a:rPr lang="en-IN" sz="2400" b="1" dirty="0">
                <a:solidFill>
                  <a:srgbClr val="DC303E"/>
                </a:solidFill>
              </a:rPr>
              <a:t> </a:t>
            </a:r>
            <a:r>
              <a:rPr lang="en-IN" sz="2400" b="1" dirty="0">
                <a:solidFill>
                  <a:srgbClr val="DC303E"/>
                </a:solidFill>
              </a:rPr>
              <a:t>directory</a:t>
            </a:r>
            <a:r>
              <a:rPr lang="en-IN" sz="2400" dirty="0">
                <a:solidFill>
                  <a:srgbClr val="000000"/>
                </a:solidFill>
              </a:rPr>
              <a:t> </a:t>
            </a:r>
            <a:r>
              <a:rPr lang="en-IN" sz="2400" dirty="0">
                <a:solidFill>
                  <a:srgbClr val="000000"/>
                </a:solidFill>
              </a:rPr>
              <a:t>name. </a:t>
            </a:r>
            <a:endParaRPr lang="en-IN" sz="2400" dirty="0">
              <a:solidFill>
                <a:srgbClr val="000000"/>
              </a:solidFill>
            </a:endParaRPr>
          </a:p>
          <a:p>
            <a:pPr marL="342900" indent="-342900" algn="just">
              <a:buFont typeface="Wingdings" panose="05000000000000000000" pitchFamily="2" charset="2"/>
              <a:buChar char="ü"/>
            </a:pPr>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In </a:t>
            </a:r>
            <a:r>
              <a:rPr lang="en-IN" sz="2400" dirty="0">
                <a:solidFill>
                  <a:srgbClr val="000000"/>
                </a:solidFill>
              </a:rPr>
              <a:t>the example above, a new directory called </a:t>
            </a:r>
            <a:r>
              <a:rPr lang="en-IN" sz="2400" dirty="0" err="1">
                <a:solidFill>
                  <a:srgbClr val="000000"/>
                </a:solidFill>
              </a:rPr>
              <a:t>wikihow</a:t>
            </a:r>
            <a:r>
              <a:rPr lang="en-IN" sz="2400" dirty="0">
                <a:solidFill>
                  <a:srgbClr val="000000"/>
                </a:solidFill>
              </a:rPr>
              <a:t> was created by </a:t>
            </a:r>
            <a:r>
              <a:rPr lang="en-IN" sz="2400" dirty="0">
                <a:solidFill>
                  <a:srgbClr val="000000"/>
                </a:solidFill>
              </a:rPr>
              <a:t>typing : </a:t>
            </a:r>
            <a:r>
              <a:rPr lang="en-IN" sz="2400" b="1" dirty="0" err="1">
                <a:solidFill>
                  <a:srgbClr val="000000"/>
                </a:solidFill>
              </a:rPr>
              <a:t>mkdir</a:t>
            </a:r>
            <a:r>
              <a:rPr lang="en-IN" sz="2400" b="1" dirty="0">
                <a:solidFill>
                  <a:srgbClr val="000000"/>
                </a:solidFill>
              </a:rPr>
              <a:t> </a:t>
            </a:r>
            <a:r>
              <a:rPr lang="en-IN" sz="2400" b="1" dirty="0" err="1">
                <a:solidFill>
                  <a:srgbClr val="000000"/>
                </a:solidFill>
              </a:rPr>
              <a:t>wikihow</a:t>
            </a:r>
            <a:r>
              <a:rPr lang="en-IN" sz="2400" b="1" dirty="0">
                <a:solidFill>
                  <a:srgbClr val="000000"/>
                </a:solidFill>
              </a:rPr>
              <a:t>.</a:t>
            </a:r>
            <a:endParaRPr lang="en-IN" sz="2400" dirty="0">
              <a:solidFill>
                <a:srgbClr val="000000"/>
              </a:solidFill>
            </a:endParaRP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977"/>
            <a:ext cx="6172200" cy="4361812"/>
          </a:xfrm>
          <a:prstGeom prst="rect">
            <a:avLst/>
          </a:prstGeom>
        </p:spPr>
      </p:pic>
    </p:spTree>
    <p:extLst>
      <p:ext uri="{BB962C8B-B14F-4D97-AF65-F5344CB8AC3E}">
        <p14:creationId xmlns:p14="http://schemas.microsoft.com/office/powerpoint/2010/main" val="34442167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2. Creating files</a:t>
            </a:r>
            <a:endParaRPr lang="en-US" dirty="0"/>
          </a:p>
        </p:txBody>
      </p:sp>
      <p:sp>
        <p:nvSpPr>
          <p:cNvPr id="4" name="Rectangle 3"/>
          <p:cNvSpPr/>
          <p:nvPr/>
        </p:nvSpPr>
        <p:spPr>
          <a:xfrm>
            <a:off x="6258827" y="2000977"/>
            <a:ext cx="5732875" cy="3046988"/>
          </a:xfrm>
          <a:prstGeom prst="rect">
            <a:avLst/>
          </a:prstGeom>
        </p:spPr>
        <p:txBody>
          <a:bodyPr wrap="square">
            <a:spAutoFit/>
          </a:bodyPr>
          <a:lstStyle/>
          <a:p>
            <a:pPr algn="just"/>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In </a:t>
            </a:r>
            <a:r>
              <a:rPr lang="en-IN" sz="2400" dirty="0">
                <a:solidFill>
                  <a:srgbClr val="000000"/>
                </a:solidFill>
              </a:rPr>
              <a:t>order to create a new file, use the type </a:t>
            </a:r>
            <a:r>
              <a:rPr lang="en-IN" sz="2400" b="1" dirty="0">
                <a:solidFill>
                  <a:srgbClr val="000000"/>
                </a:solidFill>
              </a:rPr>
              <a:t>NUL &gt;</a:t>
            </a:r>
            <a:r>
              <a:rPr lang="en-IN" sz="2400" dirty="0">
                <a:solidFill>
                  <a:srgbClr val="000000"/>
                </a:solidFill>
              </a:rPr>
              <a:t> command. </a:t>
            </a:r>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Type</a:t>
            </a:r>
            <a:r>
              <a:rPr lang="en-IN" sz="2400" dirty="0">
                <a:solidFill>
                  <a:srgbClr val="000000"/>
                </a:solidFill>
              </a:rPr>
              <a:t>: type NUL&gt; filename and press enter to create a new empty file. </a:t>
            </a:r>
            <a:endParaRPr lang="en-IN" sz="2400" dirty="0">
              <a:solidFill>
                <a:srgbClr val="000000"/>
              </a:solidFill>
            </a:endParaRPr>
          </a:p>
          <a:p>
            <a:pPr marL="342900" indent="-342900" algn="just">
              <a:buFont typeface="Wingdings" panose="05000000000000000000" pitchFamily="2" charset="2"/>
              <a:buChar char="ü"/>
            </a:pPr>
            <a:endParaRPr lang="en-IN"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In </a:t>
            </a:r>
            <a:r>
              <a:rPr lang="en-IN" sz="2400" dirty="0">
                <a:solidFill>
                  <a:srgbClr val="000000"/>
                </a:solidFill>
              </a:rPr>
              <a:t>the example above, type </a:t>
            </a:r>
            <a:r>
              <a:rPr lang="en-IN" sz="2400" b="1" dirty="0">
                <a:solidFill>
                  <a:srgbClr val="000000"/>
                </a:solidFill>
              </a:rPr>
              <a:t>NUL</a:t>
            </a:r>
            <a:r>
              <a:rPr lang="en-IN" sz="2400" b="1" dirty="0">
                <a:solidFill>
                  <a:srgbClr val="000000"/>
                </a:solidFill>
              </a:rPr>
              <a:t>&gt; newFile1</a:t>
            </a:r>
            <a:r>
              <a:rPr lang="en-IN" sz="2400" dirty="0">
                <a:solidFill>
                  <a:srgbClr val="000000"/>
                </a:solidFill>
              </a:rPr>
              <a:t> </a:t>
            </a:r>
            <a:r>
              <a:rPr lang="en-IN" sz="2400" dirty="0">
                <a:solidFill>
                  <a:srgbClr val="000000"/>
                </a:solidFill>
              </a:rPr>
              <a:t>was typed.</a:t>
            </a:r>
          </a:p>
        </p:txBody>
      </p:sp>
      <p:pic>
        <p:nvPicPr>
          <p:cNvPr id="6" name="Content Placeholder 6"/>
          <p:cNvPicPr>
            <a:picLocks noChangeAspect="1"/>
          </p:cNvPicPr>
          <p:nvPr/>
        </p:nvPicPr>
        <p:blipFill rotWithShape="1">
          <a:blip r:embed="rId2">
            <a:extLst>
              <a:ext uri="{28A0092B-C50C-407E-A947-70E740481C1C}">
                <a14:useLocalDpi xmlns:a14="http://schemas.microsoft.com/office/drawing/2010/main" val="0"/>
              </a:ext>
            </a:extLst>
          </a:blip>
          <a:srcRect b="3269"/>
          <a:stretch/>
        </p:blipFill>
        <p:spPr>
          <a:xfrm>
            <a:off x="0" y="2000977"/>
            <a:ext cx="6172200" cy="4491263"/>
          </a:xfrm>
          <a:prstGeom prst="rect">
            <a:avLst/>
          </a:prstGeom>
        </p:spPr>
      </p:pic>
    </p:spTree>
    <p:extLst>
      <p:ext uri="{BB962C8B-B14F-4D97-AF65-F5344CB8AC3E}">
        <p14:creationId xmlns:p14="http://schemas.microsoft.com/office/powerpoint/2010/main" val="1980619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07988" y="2128056"/>
            <a:ext cx="6696124" cy="3375382"/>
          </a:xfrm>
        </p:spPr>
        <p:txBody>
          <a:bodyPr/>
          <a:lstStyle/>
          <a:p>
            <a:endParaRPr lang="en-US" dirty="0"/>
          </a:p>
        </p:txBody>
      </p:sp>
      <p:sp>
        <p:nvSpPr>
          <p:cNvPr id="3" name="Title 2"/>
          <p:cNvSpPr>
            <a:spLocks noGrp="1"/>
          </p:cNvSpPr>
          <p:nvPr>
            <p:ph type="title"/>
          </p:nvPr>
        </p:nvSpPr>
        <p:spPr/>
        <p:txBody>
          <a:bodyPr/>
          <a:lstStyle/>
          <a:p>
            <a:r>
              <a:rPr lang="en-IN" sz="4900" dirty="0"/>
              <a:t>Creating files and </a:t>
            </a:r>
            <a:r>
              <a:rPr lang="en-IN" sz="4900" dirty="0" smtClean="0"/>
              <a:t>directories </a:t>
            </a:r>
            <a:r>
              <a:rPr lang="en-IN" sz="3600" dirty="0" smtClean="0"/>
              <a:t>(using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6064624" cy="39032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882" y="1600200"/>
            <a:ext cx="5939118" cy="3903238"/>
          </a:xfrm>
          <a:prstGeom prst="rect">
            <a:avLst/>
          </a:prstGeom>
        </p:spPr>
      </p:pic>
      <p:sp>
        <p:nvSpPr>
          <p:cNvPr id="8" name="Rectangle 7"/>
          <p:cNvSpPr/>
          <p:nvPr/>
        </p:nvSpPr>
        <p:spPr>
          <a:xfrm>
            <a:off x="18032" y="5631184"/>
            <a:ext cx="6046592" cy="400110"/>
          </a:xfrm>
          <a:prstGeom prst="rect">
            <a:avLst/>
          </a:prstGeom>
        </p:spPr>
        <p:txBody>
          <a:bodyPr wrap="none">
            <a:spAutoFit/>
          </a:bodyPr>
          <a:lstStyle/>
          <a:p>
            <a:r>
              <a:rPr lang="en-US" sz="2000" b="1" dirty="0">
                <a:solidFill>
                  <a:prstClr val="white"/>
                </a:solidFill>
              </a:rPr>
              <a:t>To make a directory -- right-click and select </a:t>
            </a:r>
            <a:r>
              <a:rPr lang="en-US" sz="2000" b="1" i="1" dirty="0">
                <a:solidFill>
                  <a:prstClr val="white"/>
                </a:solidFill>
              </a:rPr>
              <a:t>New Folder</a:t>
            </a:r>
            <a:r>
              <a:rPr lang="en-US" sz="2000" b="1" dirty="0">
                <a:solidFill>
                  <a:prstClr val="white"/>
                </a:solidFill>
              </a:rPr>
              <a:t>.</a:t>
            </a:r>
          </a:p>
        </p:txBody>
      </p:sp>
      <p:sp>
        <p:nvSpPr>
          <p:cNvPr id="9" name="Rectangle 8"/>
          <p:cNvSpPr/>
          <p:nvPr/>
        </p:nvSpPr>
        <p:spPr>
          <a:xfrm>
            <a:off x="6654052" y="5569629"/>
            <a:ext cx="5136777" cy="1015663"/>
          </a:xfrm>
          <a:prstGeom prst="rect">
            <a:avLst/>
          </a:prstGeom>
        </p:spPr>
        <p:txBody>
          <a:bodyPr wrap="square">
            <a:spAutoFit/>
          </a:bodyPr>
          <a:lstStyle/>
          <a:p>
            <a:r>
              <a:rPr lang="en-IN" sz="2000" b="1" dirty="0">
                <a:solidFill>
                  <a:prstClr val="white"/>
                </a:solidFill>
              </a:rPr>
              <a:t>To make a file -- right-click and select </a:t>
            </a:r>
            <a:endParaRPr lang="en-IN" sz="2000" b="1" dirty="0">
              <a:solidFill>
                <a:prstClr val="white"/>
              </a:solidFill>
            </a:endParaRPr>
          </a:p>
          <a:p>
            <a:r>
              <a:rPr lang="en-IN" sz="2000" b="1" i="1" dirty="0">
                <a:solidFill>
                  <a:prstClr val="white"/>
                </a:solidFill>
              </a:rPr>
              <a:t>New </a:t>
            </a:r>
            <a:r>
              <a:rPr lang="en-IN" sz="2000" b="1" i="1" dirty="0">
                <a:solidFill>
                  <a:prstClr val="white"/>
                </a:solidFill>
              </a:rPr>
              <a:t>Document</a:t>
            </a:r>
            <a:r>
              <a:rPr lang="en-IN" sz="2000" b="1" dirty="0">
                <a:solidFill>
                  <a:prstClr val="white"/>
                </a:solidFill>
              </a:rPr>
              <a:t> -&gt; </a:t>
            </a:r>
            <a:r>
              <a:rPr lang="en-IN" sz="2000" b="1" i="1" dirty="0">
                <a:solidFill>
                  <a:prstClr val="white"/>
                </a:solidFill>
              </a:rPr>
              <a:t>Text </a:t>
            </a:r>
            <a:r>
              <a:rPr lang="en-IN" sz="2000" b="1" i="1" dirty="0">
                <a:solidFill>
                  <a:prstClr val="white"/>
                </a:solidFill>
              </a:rPr>
              <a:t>Document</a:t>
            </a:r>
            <a:r>
              <a:rPr lang="en-IN" sz="2000" b="1" dirty="0">
                <a:solidFill>
                  <a:prstClr val="white"/>
                </a:solidFill>
              </a:rPr>
              <a:t>.</a:t>
            </a:r>
          </a:p>
          <a:p>
            <a:endParaRPr lang="en-IN" sz="2000" b="1" dirty="0">
              <a:solidFill>
                <a:prstClr val="white"/>
              </a:solidFill>
            </a:endParaRPr>
          </a:p>
        </p:txBody>
      </p:sp>
    </p:spTree>
    <p:extLst>
      <p:ext uri="{BB962C8B-B14F-4D97-AF65-F5344CB8AC3E}">
        <p14:creationId xmlns:p14="http://schemas.microsoft.com/office/powerpoint/2010/main" val="3438979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Opening Directories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2209800"/>
            <a:ext cx="5706035" cy="4300720"/>
          </a:xfrm>
          <a:prstGeom prst="rect">
            <a:avLst/>
          </a:prstGeom>
        </p:spPr>
      </p:pic>
      <p:sp>
        <p:nvSpPr>
          <p:cNvPr id="4" name="Rectangle 3"/>
          <p:cNvSpPr/>
          <p:nvPr/>
        </p:nvSpPr>
        <p:spPr>
          <a:xfrm>
            <a:off x="5930388" y="2328835"/>
            <a:ext cx="6096000" cy="4278094"/>
          </a:xfrm>
          <a:prstGeom prst="rect">
            <a:avLst/>
          </a:prstGeom>
        </p:spPr>
        <p:txBody>
          <a:bodyPr>
            <a:spAutoFit/>
          </a:bodyPr>
          <a:lstStyle/>
          <a:p>
            <a:r>
              <a:rPr lang="en-IN" sz="2400" b="1" dirty="0">
                <a:solidFill>
                  <a:srgbClr val="000000"/>
                </a:solidFill>
              </a:rPr>
              <a:t>Opening current working directory.</a:t>
            </a:r>
            <a:r>
              <a:rPr lang="en-IN" sz="2400" dirty="0">
                <a:solidFill>
                  <a:srgbClr val="000000"/>
                </a:solidFill>
              </a:rPr>
              <a:t> </a:t>
            </a:r>
            <a:endParaRPr lang="en-IN" sz="2400" dirty="0">
              <a:solidFill>
                <a:srgbClr val="000000"/>
              </a:solidFill>
            </a:endParaRPr>
          </a:p>
          <a:p>
            <a:pPr marL="342900" indent="-342900">
              <a:buFont typeface="Wingdings" panose="05000000000000000000" pitchFamily="2" charset="2"/>
              <a:buChar char="ü"/>
            </a:pPr>
            <a:endParaRPr lang="en-IN" sz="24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In </a:t>
            </a:r>
            <a:r>
              <a:rPr lang="en-IN" sz="2200" dirty="0">
                <a:solidFill>
                  <a:srgbClr val="000000"/>
                </a:solidFill>
              </a:rPr>
              <a:t>order to move into the newly created directory, use the </a:t>
            </a:r>
            <a:r>
              <a:rPr lang="en-IN" sz="2200" b="1" dirty="0">
                <a:solidFill>
                  <a:srgbClr val="000000"/>
                </a:solidFill>
              </a:rPr>
              <a:t>cd or change directory command.</a:t>
            </a:r>
            <a:r>
              <a:rPr lang="en-IN" sz="2200" dirty="0">
                <a:solidFill>
                  <a:srgbClr val="000000"/>
                </a:solidFill>
              </a:rPr>
              <a:t> </a:t>
            </a:r>
            <a:endParaRPr lang="en-IN" sz="2200" dirty="0">
              <a:solidFill>
                <a:srgbClr val="000000"/>
              </a:solidFill>
            </a:endParaRPr>
          </a:p>
          <a:p>
            <a:pPr marL="342900" indent="-342900" algn="just">
              <a:buFont typeface="Wingdings" panose="05000000000000000000" pitchFamily="2" charset="2"/>
              <a:buChar char="ü"/>
            </a:pPr>
            <a:endParaRPr lang="en-IN" sz="22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The </a:t>
            </a:r>
            <a:r>
              <a:rPr lang="en-IN" sz="2200" dirty="0">
                <a:solidFill>
                  <a:srgbClr val="000000"/>
                </a:solidFill>
              </a:rPr>
              <a:t>command is cd -&gt; directory name. </a:t>
            </a:r>
            <a:endParaRPr lang="en-IN" sz="2200" dirty="0">
              <a:solidFill>
                <a:srgbClr val="000000"/>
              </a:solidFill>
            </a:endParaRPr>
          </a:p>
          <a:p>
            <a:pPr marL="342900" indent="-342900" algn="just">
              <a:buFont typeface="Wingdings" panose="05000000000000000000" pitchFamily="2" charset="2"/>
              <a:buChar char="ü"/>
            </a:pPr>
            <a:endParaRPr lang="en-IN" sz="22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In </a:t>
            </a:r>
            <a:r>
              <a:rPr lang="en-IN" sz="2200" dirty="0">
                <a:solidFill>
                  <a:srgbClr val="000000"/>
                </a:solidFill>
              </a:rPr>
              <a:t>the example, </a:t>
            </a:r>
            <a:r>
              <a:rPr lang="en-IN" sz="2200" b="1" dirty="0">
                <a:solidFill>
                  <a:srgbClr val="000000"/>
                </a:solidFill>
              </a:rPr>
              <a:t>cd </a:t>
            </a:r>
            <a:r>
              <a:rPr lang="en-IN" sz="2200" b="1" dirty="0" err="1">
                <a:solidFill>
                  <a:srgbClr val="000000"/>
                </a:solidFill>
              </a:rPr>
              <a:t>wikihow</a:t>
            </a:r>
            <a:r>
              <a:rPr lang="en-IN" sz="2200" b="1" dirty="0">
                <a:solidFill>
                  <a:srgbClr val="000000"/>
                </a:solidFill>
              </a:rPr>
              <a:t> </a:t>
            </a:r>
            <a:r>
              <a:rPr lang="en-IN" sz="2200" dirty="0">
                <a:solidFill>
                  <a:srgbClr val="000000"/>
                </a:solidFill>
              </a:rPr>
              <a:t>was typed. Now the prompt looks like this: C:\</a:t>
            </a:r>
            <a:r>
              <a:rPr lang="en-IN" sz="2200" dirty="0">
                <a:solidFill>
                  <a:srgbClr val="000000"/>
                </a:solidFill>
              </a:rPr>
              <a:t>users\Brian\wikihow&gt;</a:t>
            </a:r>
            <a:endParaRPr lang="en-IN" sz="2200" dirty="0">
              <a:solidFill>
                <a:srgbClr val="000000"/>
              </a:solidFill>
            </a:endParaRPr>
          </a:p>
          <a:p>
            <a:endParaRPr lang="en-IN" sz="2400" dirty="0">
              <a:solidFill>
                <a:srgbClr val="000000"/>
              </a:solidFill>
            </a:endParaRPr>
          </a:p>
          <a:p>
            <a:endParaRPr lang="en-IN" sz="2400" b="1" dirty="0">
              <a:solidFill>
                <a:srgbClr val="000000"/>
              </a:solidFill>
            </a:endParaRPr>
          </a:p>
        </p:txBody>
      </p:sp>
    </p:spTree>
    <p:extLst>
      <p:ext uri="{BB962C8B-B14F-4D97-AF65-F5344CB8AC3E}">
        <p14:creationId xmlns:p14="http://schemas.microsoft.com/office/powerpoint/2010/main" val="2514377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
        <p:nvSpPr>
          <p:cNvPr id="5" name="Rectangle 4"/>
          <p:cNvSpPr/>
          <p:nvPr/>
        </p:nvSpPr>
        <p:spPr>
          <a:xfrm>
            <a:off x="5516880" y="1472978"/>
            <a:ext cx="6096000" cy="5262979"/>
          </a:xfrm>
          <a:prstGeom prst="rect">
            <a:avLst/>
          </a:prstGeom>
        </p:spPr>
        <p:txBody>
          <a:bodyPr>
            <a:spAutoFit/>
          </a:bodyPr>
          <a:lstStyle/>
          <a:p>
            <a:pPr marL="342900" indent="-342900" algn="just">
              <a:buFont typeface="Wingdings" panose="05000000000000000000" pitchFamily="2" charset="2"/>
              <a:buChar char="ü"/>
            </a:pPr>
            <a:r>
              <a:rPr lang="en-US" sz="2400" dirty="0">
                <a:solidFill>
                  <a:srgbClr val="000000"/>
                </a:solidFill>
              </a:rPr>
              <a:t>A file is a collection of related info defined by its creator.</a:t>
            </a:r>
          </a:p>
          <a:p>
            <a:pPr marL="342900" indent="-342900" algn="just">
              <a:buFont typeface="Wingdings" panose="05000000000000000000" pitchFamily="2" charset="2"/>
              <a:buChar char="ü"/>
            </a:pPr>
            <a:endParaRPr lang="en-US" sz="2400" dirty="0">
              <a:solidFill>
                <a:srgbClr val="000000"/>
              </a:solidFill>
            </a:endParaRPr>
          </a:p>
          <a:p>
            <a:pPr marL="342900" indent="-342900" algn="just">
              <a:buFont typeface="Wingdings" panose="05000000000000000000" pitchFamily="2" charset="2"/>
              <a:buChar char="ü"/>
            </a:pPr>
            <a:r>
              <a:rPr lang="en-US" sz="2400" dirty="0">
                <a:solidFill>
                  <a:srgbClr val="000000"/>
                </a:solidFill>
              </a:rPr>
              <a:t>In general, file is a sequence of bits, bytes, lines or records.</a:t>
            </a:r>
          </a:p>
          <a:p>
            <a:pPr marL="342900" indent="-342900" algn="just">
              <a:buFont typeface="Wingdings" panose="05000000000000000000" pitchFamily="2" charset="2"/>
              <a:buChar char="ü"/>
            </a:pPr>
            <a:endParaRPr lang="en-US" sz="2400" dirty="0">
              <a:solidFill>
                <a:srgbClr val="000000"/>
              </a:solidFill>
            </a:endParaRPr>
          </a:p>
          <a:p>
            <a:pPr marL="342900" indent="-342900" algn="just">
              <a:buFont typeface="Wingdings" panose="05000000000000000000" pitchFamily="2" charset="2"/>
              <a:buChar char="ü"/>
            </a:pPr>
            <a:r>
              <a:rPr lang="en-US" sz="2400" dirty="0">
                <a:solidFill>
                  <a:srgbClr val="000000"/>
                </a:solidFill>
              </a:rPr>
              <a:t>Some examples of file types :</a:t>
            </a:r>
          </a:p>
          <a:p>
            <a:pPr marL="800100" lvl="1" indent="-342900" algn="just">
              <a:buClr>
                <a:srgbClr val="12ABDB"/>
              </a:buClr>
              <a:buFont typeface="Wingdings" panose="05000000000000000000" pitchFamily="2" charset="2"/>
              <a:buChar char="§"/>
            </a:pPr>
            <a:r>
              <a:rPr lang="en-IN" sz="2400" dirty="0">
                <a:solidFill>
                  <a:srgbClr val="000000"/>
                </a:solidFill>
              </a:rPr>
              <a:t>Text file – sequence of characters organized into lines.</a:t>
            </a:r>
          </a:p>
          <a:p>
            <a:pPr marL="800100" lvl="1" indent="-342900" algn="just">
              <a:buClr>
                <a:srgbClr val="12ABDB"/>
              </a:buClr>
              <a:buFont typeface="Wingdings" panose="05000000000000000000" pitchFamily="2" charset="2"/>
              <a:buChar char="§"/>
            </a:pPr>
            <a:r>
              <a:rPr lang="en-IN" sz="2400" dirty="0">
                <a:solidFill>
                  <a:srgbClr val="000000"/>
                </a:solidFill>
              </a:rPr>
              <a:t>Source file – sequence of subroutines or functions. </a:t>
            </a:r>
          </a:p>
          <a:p>
            <a:pPr marL="800100" lvl="1" indent="-342900" algn="just">
              <a:buClr>
                <a:srgbClr val="12ABDB"/>
              </a:buClr>
              <a:buFont typeface="Wingdings" panose="05000000000000000000" pitchFamily="2" charset="2"/>
              <a:buChar char="§"/>
            </a:pPr>
            <a:r>
              <a:rPr lang="en-IN" sz="2400" dirty="0">
                <a:solidFill>
                  <a:srgbClr val="000000"/>
                </a:solidFill>
              </a:rPr>
              <a:t>Object </a:t>
            </a:r>
            <a:r>
              <a:rPr lang="en-IN" sz="2400" dirty="0">
                <a:solidFill>
                  <a:srgbClr val="000000"/>
                </a:solidFill>
              </a:rPr>
              <a:t>file – collection of words, organized into loader record blocks.</a:t>
            </a:r>
            <a:endParaRPr lang="en-IN" sz="2400" dirty="0">
              <a:solidFill>
                <a:srgbClr val="000000"/>
              </a:solidFill>
            </a:endParaRPr>
          </a:p>
          <a:p>
            <a:pPr marL="342900" indent="-342900" algn="just">
              <a:buFont typeface="Wingdings" panose="05000000000000000000" pitchFamily="2" charset="2"/>
              <a:buChar char="ü"/>
            </a:pPr>
            <a:endParaRPr lang="en-US" sz="2400" dirty="0">
              <a:solidFill>
                <a:srgbClr val="000000"/>
              </a:solidFill>
            </a:endParaRPr>
          </a:p>
        </p:txBody>
      </p:sp>
    </p:spTree>
    <p:extLst>
      <p:ext uri="{BB962C8B-B14F-4D97-AF65-F5344CB8AC3E}">
        <p14:creationId xmlns:p14="http://schemas.microsoft.com/office/powerpoint/2010/main" val="1662768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Directories</a:t>
            </a:r>
            <a:endParaRPr lang="en-US" dirty="0"/>
          </a:p>
        </p:txBody>
      </p:sp>
      <p:sp>
        <p:nvSpPr>
          <p:cNvPr id="4" name="Rectangle 3"/>
          <p:cNvSpPr/>
          <p:nvPr/>
        </p:nvSpPr>
        <p:spPr>
          <a:xfrm>
            <a:off x="5930388" y="2328835"/>
            <a:ext cx="6096000" cy="2893100"/>
          </a:xfrm>
          <a:prstGeom prst="rect">
            <a:avLst/>
          </a:prstGeom>
        </p:spPr>
        <p:txBody>
          <a:bodyPr>
            <a:spAutoFit/>
          </a:bodyPr>
          <a:lstStyle/>
          <a:p>
            <a:r>
              <a:rPr lang="en-IN" sz="2400" b="1" dirty="0">
                <a:solidFill>
                  <a:srgbClr val="000000"/>
                </a:solidFill>
              </a:rPr>
              <a:t>Reading the directory contents.</a:t>
            </a:r>
            <a:r>
              <a:rPr lang="en-IN" sz="2400" dirty="0">
                <a:solidFill>
                  <a:srgbClr val="000000"/>
                </a:solidFill>
              </a:rPr>
              <a:t> </a:t>
            </a:r>
            <a:endParaRPr lang="en-IN" sz="2400" dirty="0">
              <a:solidFill>
                <a:srgbClr val="000000"/>
              </a:solidFill>
            </a:endParaRPr>
          </a:p>
          <a:p>
            <a:endParaRPr lang="en-IN" sz="2400" dirty="0">
              <a:solidFill>
                <a:srgbClr val="000000"/>
              </a:solidFill>
            </a:endParaRPr>
          </a:p>
          <a:p>
            <a:pPr marL="342900" indent="-342900">
              <a:buFont typeface="Wingdings" panose="05000000000000000000" pitchFamily="2" charset="2"/>
              <a:buChar char="ü"/>
            </a:pPr>
            <a:r>
              <a:rPr lang="en-IN" sz="2200" dirty="0">
                <a:solidFill>
                  <a:srgbClr val="000000"/>
                </a:solidFill>
              </a:rPr>
              <a:t>In </a:t>
            </a:r>
            <a:r>
              <a:rPr lang="en-IN" sz="2200" dirty="0">
                <a:solidFill>
                  <a:srgbClr val="000000"/>
                </a:solidFill>
              </a:rPr>
              <a:t>order to check the contents of the current directory, use the </a:t>
            </a:r>
            <a:r>
              <a:rPr lang="en-IN" sz="2200" b="1" dirty="0" err="1">
                <a:solidFill>
                  <a:srgbClr val="000000"/>
                </a:solidFill>
              </a:rPr>
              <a:t>dir</a:t>
            </a:r>
            <a:r>
              <a:rPr lang="en-IN" sz="2200" dirty="0">
                <a:solidFill>
                  <a:srgbClr val="000000"/>
                </a:solidFill>
              </a:rPr>
              <a:t> </a:t>
            </a:r>
            <a:r>
              <a:rPr lang="en-IN" sz="2200" b="1" dirty="0">
                <a:solidFill>
                  <a:srgbClr val="000000"/>
                </a:solidFill>
              </a:rPr>
              <a:t>command</a:t>
            </a:r>
            <a:r>
              <a:rPr lang="en-IN" sz="2200" dirty="0">
                <a:solidFill>
                  <a:srgbClr val="000000"/>
                </a:solidFill>
              </a:rPr>
              <a:t>. </a:t>
            </a:r>
            <a:endParaRPr lang="en-IN" sz="2200" dirty="0">
              <a:solidFill>
                <a:srgbClr val="000000"/>
              </a:solidFill>
            </a:endParaRPr>
          </a:p>
          <a:p>
            <a:pPr marL="342900" indent="-342900">
              <a:buFont typeface="Wingdings" panose="05000000000000000000" pitchFamily="2" charset="2"/>
              <a:buChar char="ü"/>
            </a:pPr>
            <a:endParaRPr lang="en-IN" sz="2200" dirty="0">
              <a:solidFill>
                <a:srgbClr val="000000"/>
              </a:solidFill>
            </a:endParaRPr>
          </a:p>
          <a:p>
            <a:pPr marL="342900" indent="-342900">
              <a:buFont typeface="Wingdings" panose="05000000000000000000" pitchFamily="2" charset="2"/>
              <a:buChar char="ü"/>
            </a:pPr>
            <a:r>
              <a:rPr lang="en-IN" sz="2200" dirty="0">
                <a:solidFill>
                  <a:srgbClr val="000000"/>
                </a:solidFill>
              </a:rPr>
              <a:t>Simply </a:t>
            </a:r>
            <a:r>
              <a:rPr lang="en-IN" sz="2200" dirty="0">
                <a:solidFill>
                  <a:srgbClr val="000000"/>
                </a:solidFill>
              </a:rPr>
              <a:t>type </a:t>
            </a:r>
            <a:r>
              <a:rPr lang="en-IN" sz="2200" b="1" dirty="0" err="1">
                <a:solidFill>
                  <a:srgbClr val="000000"/>
                </a:solidFill>
              </a:rPr>
              <a:t>dir</a:t>
            </a:r>
            <a:r>
              <a:rPr lang="en-IN" sz="2200" b="1" dirty="0">
                <a:solidFill>
                  <a:srgbClr val="000000"/>
                </a:solidFill>
              </a:rPr>
              <a:t> </a:t>
            </a:r>
            <a:r>
              <a:rPr lang="en-IN" sz="2200" dirty="0">
                <a:solidFill>
                  <a:srgbClr val="000000"/>
                </a:solidFill>
              </a:rPr>
              <a:t>and press enter and a list of the directory contents will be displayed as shown. </a:t>
            </a:r>
          </a:p>
          <a:p>
            <a:endParaRPr lang="en-IN" sz="2400" b="1"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1206"/>
            <a:ext cx="5734594" cy="4431035"/>
          </a:xfrm>
          <a:prstGeom prst="rect">
            <a:avLst/>
          </a:prstGeom>
        </p:spPr>
      </p:pic>
    </p:spTree>
    <p:extLst>
      <p:ext uri="{BB962C8B-B14F-4D97-AF65-F5344CB8AC3E}">
        <p14:creationId xmlns:p14="http://schemas.microsoft.com/office/powerpoint/2010/main" val="2390956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740658"/>
            <a:ext cx="6562165" cy="3691218"/>
          </a:xfrm>
          <a:prstGeom prst="rect">
            <a:avLst/>
          </a:prstGeom>
        </p:spPr>
      </p:pic>
      <p:sp>
        <p:nvSpPr>
          <p:cNvPr id="3" name="Rectangle 2"/>
          <p:cNvSpPr/>
          <p:nvPr/>
        </p:nvSpPr>
        <p:spPr>
          <a:xfrm>
            <a:off x="0" y="1134859"/>
            <a:ext cx="11795880" cy="830997"/>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US" sz="2400" dirty="0">
                <a:solidFill>
                  <a:srgbClr val="000000"/>
                </a:solidFill>
              </a:rPr>
              <a:t> </a:t>
            </a:r>
            <a:r>
              <a:rPr lang="en-US" sz="2400" dirty="0">
                <a:solidFill>
                  <a:srgbClr val="000000"/>
                </a:solidFill>
              </a:rPr>
              <a:t>In the early days of computing, Microsoft developed a file system, in collaboration with IBM ,which was named as FAT file system. </a:t>
            </a:r>
            <a:endParaRPr lang="en-US" sz="2400" dirty="0">
              <a:solidFill>
                <a:srgbClr val="000000"/>
              </a:solidFill>
            </a:endParaRPr>
          </a:p>
        </p:txBody>
      </p:sp>
      <p:sp>
        <p:nvSpPr>
          <p:cNvPr id="4" name="Title 3"/>
          <p:cNvSpPr txBox="1">
            <a:spLocks/>
          </p:cNvSpPr>
          <p:nvPr/>
        </p:nvSpPr>
        <p:spPr>
          <a:xfrm>
            <a:off x="252685" y="276021"/>
            <a:ext cx="10044113" cy="85883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solidFill>
                  <a:srgbClr val="0070AD"/>
                </a:solidFill>
                <a:latin typeface="Calibri"/>
              </a:rPr>
              <a:t>WINDOWS File System </a:t>
            </a:r>
            <a:br>
              <a:rPr lang="en-IN" sz="4400" b="1" dirty="0" smtClean="0">
                <a:solidFill>
                  <a:srgbClr val="0070AD"/>
                </a:solidFill>
                <a:latin typeface="Calibri"/>
              </a:rPr>
            </a:br>
            <a:endParaRPr lang="en-US" sz="4400" b="1" dirty="0">
              <a:solidFill>
                <a:srgbClr val="0070AD"/>
              </a:solidFill>
              <a:latin typeface="Calibri"/>
            </a:endParaRPr>
          </a:p>
        </p:txBody>
      </p:sp>
      <p:sp>
        <p:nvSpPr>
          <p:cNvPr id="7" name="Rectangle 6"/>
          <p:cNvSpPr/>
          <p:nvPr/>
        </p:nvSpPr>
        <p:spPr>
          <a:xfrm>
            <a:off x="0" y="2296343"/>
            <a:ext cx="5392271" cy="3416320"/>
          </a:xfrm>
          <a:prstGeom prst="rect">
            <a:avLst/>
          </a:prstGeom>
        </p:spPr>
        <p:txBody>
          <a:bodyPr wrap="square">
            <a:spAutoFit/>
          </a:bodyPr>
          <a:lstStyle/>
          <a:p>
            <a:pPr marL="285750" indent="-285750" algn="just">
              <a:buClr>
                <a:srgbClr val="0070C0"/>
              </a:buClr>
              <a:buFont typeface="Wingdings" panose="05000000000000000000" pitchFamily="2" charset="2"/>
              <a:buChar char="Ø"/>
            </a:pPr>
            <a:endParaRPr lang="en-US" sz="2400" dirty="0">
              <a:solidFill>
                <a:srgbClr val="000000"/>
              </a:solidFill>
            </a:endParaRPr>
          </a:p>
          <a:p>
            <a:pPr marL="285750" indent="-285750" algn="just">
              <a:buClr>
                <a:srgbClr val="0070C0"/>
              </a:buClr>
              <a:buFont typeface="Wingdings" panose="05000000000000000000" pitchFamily="2" charset="2"/>
              <a:buChar char="Ø"/>
            </a:pPr>
            <a:r>
              <a:rPr lang="en-US" sz="2400" dirty="0">
                <a:solidFill>
                  <a:srgbClr val="000000"/>
                </a:solidFill>
              </a:rPr>
              <a:t> FAT file system was developed to meet the requirements of storage devices at that time, which used to be very limited in size. </a:t>
            </a:r>
          </a:p>
          <a:p>
            <a:pPr marL="285750" indent="-285750" algn="just">
              <a:buClr>
                <a:srgbClr val="0070C0"/>
              </a:buClr>
              <a:buFont typeface="Wingdings" panose="05000000000000000000" pitchFamily="2" charset="2"/>
              <a:buChar char="Ø"/>
            </a:pPr>
            <a:r>
              <a:rPr lang="en-US" sz="2400" dirty="0">
                <a:solidFill>
                  <a:srgbClr val="000000"/>
                </a:solidFill>
              </a:rPr>
              <a:t> Later on as the size of storage devices grew, FAT file system encountered many problems, so NTFS came into existence.</a:t>
            </a:r>
          </a:p>
        </p:txBody>
      </p:sp>
    </p:spTree>
    <p:extLst>
      <p:ext uri="{BB962C8B-B14F-4D97-AF65-F5344CB8AC3E}">
        <p14:creationId xmlns:p14="http://schemas.microsoft.com/office/powerpoint/2010/main" val="1494152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1" y="1306328"/>
            <a:ext cx="11604811" cy="1490660"/>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FAT is by far the most simplistic of the file </a:t>
            </a:r>
            <a:r>
              <a:rPr lang="en-US" sz="2400" dirty="0" smtClean="0"/>
              <a:t>systems supported by Windows OS. The </a:t>
            </a:r>
            <a:r>
              <a:rPr lang="en-US" sz="2400" dirty="0"/>
              <a:t>family of FAT file systems is supported by almost all operating systems for personal computers, including all versions of Windows and </a:t>
            </a:r>
            <a:r>
              <a:rPr lang="en-US" sz="2400" dirty="0" smtClean="0"/>
              <a:t>MS-DOS (FAT was used in MS-DOS and early versions of Windows such as 95 and 98).</a:t>
            </a:r>
          </a:p>
        </p:txBody>
      </p:sp>
      <p:sp>
        <p:nvSpPr>
          <p:cNvPr id="4" name="Title 3"/>
          <p:cNvSpPr>
            <a:spLocks noGrp="1"/>
          </p:cNvSpPr>
          <p:nvPr>
            <p:ph type="title"/>
          </p:nvPr>
        </p:nvSpPr>
        <p:spPr>
          <a:xfrm>
            <a:off x="252685" y="276021"/>
            <a:ext cx="10044113" cy="858838"/>
          </a:xfrm>
        </p:spPr>
        <p:txBody>
          <a:bodyPr>
            <a:noAutofit/>
          </a:bodyPr>
          <a:lstStyle/>
          <a:p>
            <a:r>
              <a:rPr lang="en-IN" sz="4400" b="1" dirty="0" smtClean="0">
                <a:latin typeface="+mn-lt"/>
              </a:rPr>
              <a:t>FAT (File Allocation Table)</a:t>
            </a:r>
            <a:endParaRPr lang="en-US" sz="4400" b="1" dirty="0">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195" r="14641"/>
          <a:stretch/>
        </p:blipFill>
        <p:spPr>
          <a:xfrm>
            <a:off x="7342094" y="2933877"/>
            <a:ext cx="4061012" cy="3924123"/>
          </a:xfrm>
          <a:prstGeom prst="rect">
            <a:avLst/>
          </a:prstGeom>
        </p:spPr>
      </p:pic>
      <p:sp>
        <p:nvSpPr>
          <p:cNvPr id="9" name="Rectangle 8"/>
          <p:cNvSpPr/>
          <p:nvPr/>
        </p:nvSpPr>
        <p:spPr>
          <a:xfrm>
            <a:off x="134471" y="2501154"/>
            <a:ext cx="6656293" cy="3939540"/>
          </a:xfrm>
          <a:prstGeom prst="rect">
            <a:avLst/>
          </a:prstGeom>
        </p:spPr>
        <p:txBody>
          <a:bodyPr wrap="square">
            <a:spAutoFit/>
          </a:bodyPr>
          <a:lstStyle/>
          <a:p>
            <a:pPr marL="342900" indent="-342900" algn="just">
              <a:spcAft>
                <a:spcPts val="600"/>
              </a:spcAft>
              <a:buClr>
                <a:srgbClr val="0070C0"/>
              </a:buClr>
              <a:buFont typeface="Wingdings" panose="05000000000000000000" pitchFamily="2" charset="2"/>
              <a:buChar char="Ø"/>
            </a:pPr>
            <a:endParaRPr lang="en-US" sz="2400" dirty="0">
              <a:solidFill>
                <a:srgbClr val="000000"/>
              </a:solidFill>
            </a:endParaRPr>
          </a:p>
          <a:p>
            <a:pPr marL="342900" indent="-342900" algn="just">
              <a:spcAft>
                <a:spcPts val="600"/>
              </a:spcAft>
              <a:buClr>
                <a:srgbClr val="0070C0"/>
              </a:buClr>
              <a:buFont typeface="Wingdings" panose="05000000000000000000" pitchFamily="2" charset="2"/>
              <a:buChar char="Ø"/>
            </a:pPr>
            <a:r>
              <a:rPr lang="en-US" sz="2400" dirty="0">
                <a:solidFill>
                  <a:srgbClr val="000000"/>
                </a:solidFill>
              </a:rPr>
              <a:t>The FAT file system is characterized by the </a:t>
            </a:r>
            <a:r>
              <a:rPr lang="en-US" sz="2400" b="1" dirty="0">
                <a:solidFill>
                  <a:srgbClr val="000000"/>
                </a:solidFill>
              </a:rPr>
              <a:t>file allocation table (FAT)</a:t>
            </a:r>
            <a:r>
              <a:rPr lang="en-US" sz="2400" dirty="0">
                <a:solidFill>
                  <a:srgbClr val="000000"/>
                </a:solidFill>
              </a:rPr>
              <a:t>, which is really a </a:t>
            </a:r>
            <a:r>
              <a:rPr lang="en-US" sz="2400" b="1" dirty="0">
                <a:solidFill>
                  <a:srgbClr val="000000"/>
                </a:solidFill>
              </a:rPr>
              <a:t>table of content</a:t>
            </a:r>
            <a:r>
              <a:rPr lang="en-US" sz="2400" dirty="0">
                <a:solidFill>
                  <a:srgbClr val="000000"/>
                </a:solidFill>
              </a:rPr>
              <a:t> </a:t>
            </a:r>
            <a:r>
              <a:rPr lang="en-US" sz="2400" dirty="0">
                <a:solidFill>
                  <a:srgbClr val="000000"/>
                </a:solidFill>
              </a:rPr>
              <a:t>that resides at the very "top" of the volume.</a:t>
            </a:r>
          </a:p>
          <a:p>
            <a:pPr marL="342900" indent="-342900" algn="just">
              <a:spcAft>
                <a:spcPts val="600"/>
              </a:spcAft>
              <a:buClr>
                <a:srgbClr val="0070C0"/>
              </a:buClr>
              <a:buFont typeface="Wingdings" panose="05000000000000000000" pitchFamily="2" charset="2"/>
              <a:buChar char="Ø"/>
            </a:pPr>
            <a:r>
              <a:rPr lang="en-US" sz="2400" dirty="0">
                <a:solidFill>
                  <a:srgbClr val="000000"/>
                </a:solidFill>
              </a:rPr>
              <a:t> To protect the volume, two copies of the FAT are kept in case one becomes damaged. In addition, the FAT tables and the root directory must be stored in a fixed location so that the system's boot files can be correctly located.</a:t>
            </a:r>
          </a:p>
        </p:txBody>
      </p:sp>
    </p:spTree>
    <p:extLst>
      <p:ext uri="{BB962C8B-B14F-4D97-AF65-F5344CB8AC3E}">
        <p14:creationId xmlns:p14="http://schemas.microsoft.com/office/powerpoint/2010/main" val="2069277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1" y="1306328"/>
            <a:ext cx="11806517" cy="4838978"/>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A disk formatted with FAT is allocated in clusters, whose size are determined by the size of the volume. When a file is created, an entry is created in the directory and the first cluster number containing data is established. This entry in the FAT table either indicates that this is the last cluster of the file, or points to the next cluster</a:t>
            </a:r>
            <a:r>
              <a:rPr lang="en-US" sz="2400" dirty="0" smtClean="0"/>
              <a:t>.</a:t>
            </a:r>
          </a:p>
        </p:txBody>
      </p:sp>
      <p:sp>
        <p:nvSpPr>
          <p:cNvPr id="4" name="Title 3"/>
          <p:cNvSpPr>
            <a:spLocks noGrp="1"/>
          </p:cNvSpPr>
          <p:nvPr>
            <p:ph type="title"/>
          </p:nvPr>
        </p:nvSpPr>
        <p:spPr>
          <a:xfrm>
            <a:off x="252685" y="276021"/>
            <a:ext cx="10044113" cy="858838"/>
          </a:xfrm>
        </p:spPr>
        <p:txBody>
          <a:bodyPr>
            <a:noAutofit/>
          </a:bodyPr>
          <a:lstStyle/>
          <a:p>
            <a:r>
              <a:rPr lang="en-IN" sz="4400" b="1" dirty="0" smtClean="0">
                <a:latin typeface="+mn-lt"/>
              </a:rPr>
              <a:t>FAT (File Allocation Table)</a:t>
            </a:r>
            <a:endParaRPr lang="en-US" sz="4400" b="1"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529" y="3021518"/>
            <a:ext cx="7740930" cy="3295257"/>
          </a:xfrm>
          <a:prstGeom prst="rect">
            <a:avLst/>
          </a:prstGeom>
        </p:spPr>
      </p:pic>
      <p:sp>
        <p:nvSpPr>
          <p:cNvPr id="6" name="Rectangle 5"/>
          <p:cNvSpPr/>
          <p:nvPr/>
        </p:nvSpPr>
        <p:spPr>
          <a:xfrm>
            <a:off x="134472" y="3264152"/>
            <a:ext cx="3321422" cy="2677656"/>
          </a:xfrm>
          <a:prstGeom prst="rect">
            <a:avLst/>
          </a:prstGeom>
        </p:spPr>
        <p:txBody>
          <a:bodyPr wrap="square">
            <a:spAutoFit/>
          </a:bodyPr>
          <a:lstStyle/>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FAT stores information about all files on the disk</a:t>
            </a:r>
            <a:r>
              <a:rPr lang="en-US" sz="2400" dirty="0">
                <a:solidFill>
                  <a:srgbClr val="000000"/>
                </a:solidFill>
              </a:rPr>
              <a:t>.</a:t>
            </a: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Uses linked-list as its data structure.</a:t>
            </a:r>
          </a:p>
        </p:txBody>
      </p:sp>
    </p:spTree>
    <p:extLst>
      <p:ext uri="{BB962C8B-B14F-4D97-AF65-F5344CB8AC3E}">
        <p14:creationId xmlns:p14="http://schemas.microsoft.com/office/powerpoint/2010/main" val="6057923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07988" y="678078"/>
            <a:ext cx="6696124" cy="5970915"/>
          </a:xfrm>
        </p:spPr>
        <p:txBody>
          <a:bodyPr>
            <a:noAutofit/>
          </a:bodyPr>
          <a:lstStyle/>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FAT uses the traditional 8.3 file naming convention and all filenames must be created with the ASCII character set</a:t>
            </a:r>
            <a:r>
              <a:rPr lang="en-US" sz="2200" dirty="0" smtClean="0">
                <a:solidFill>
                  <a:schemeClr val="bg1"/>
                </a:solidFill>
              </a:rPr>
              <a:t>.</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The name of a file or directory can be up to eight characters long, then a period (.) separator, and up to a three character extension. The name must start with either a letter or number and can contain any characters </a:t>
            </a:r>
            <a:r>
              <a:rPr lang="en-US" sz="2200" dirty="0" smtClean="0">
                <a:solidFill>
                  <a:schemeClr val="bg1"/>
                </a:solidFill>
              </a:rPr>
              <a:t>except the ones mentioned alongside &gt;&gt;&gt;&gt;&gt;</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The name cannot contain any </a:t>
            </a:r>
            <a:r>
              <a:rPr lang="en-US" sz="2200" dirty="0" smtClean="0">
                <a:solidFill>
                  <a:schemeClr val="bg1"/>
                </a:solidFill>
              </a:rPr>
              <a:t>spaces</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All characters will be converted to uppercase.</a:t>
            </a:r>
          </a:p>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algn="just">
              <a:lnSpc>
                <a:spcPct val="100000"/>
              </a:lnSpc>
              <a:buClr>
                <a:schemeClr val="bg1"/>
              </a:buClr>
            </a:pPr>
            <a:r>
              <a:rPr lang="en-US" sz="2200" dirty="0">
                <a:solidFill>
                  <a:schemeClr val="bg1"/>
                </a:solidFill>
              </a:rPr>
              <a:t> </a:t>
            </a:r>
            <a:r>
              <a:rPr lang="en-US" sz="2200" dirty="0" smtClean="0">
                <a:solidFill>
                  <a:schemeClr val="bg1"/>
                </a:solidFill>
              </a:rPr>
              <a:t>      </a:t>
            </a:r>
          </a:p>
        </p:txBody>
      </p:sp>
      <p:sp>
        <p:nvSpPr>
          <p:cNvPr id="4" name="Title 3"/>
          <p:cNvSpPr>
            <a:spLocks noGrp="1"/>
          </p:cNvSpPr>
          <p:nvPr>
            <p:ph type="title"/>
          </p:nvPr>
        </p:nvSpPr>
        <p:spPr>
          <a:xfrm>
            <a:off x="407988" y="91440"/>
            <a:ext cx="10044635" cy="859536"/>
          </a:xfrm>
        </p:spPr>
        <p:txBody>
          <a:bodyPr>
            <a:noAutofit/>
          </a:bodyPr>
          <a:lstStyle/>
          <a:p>
            <a:r>
              <a:rPr lang="en-IN" sz="4400" b="1" dirty="0" smtClean="0">
                <a:latin typeface="+mn-lt"/>
              </a:rPr>
              <a:t>FAT Naming Conventions</a:t>
            </a:r>
            <a:endParaRPr lang="en-US" sz="4400" b="1" dirty="0">
              <a:latin typeface="+mn-lt"/>
            </a:endParaRPr>
          </a:p>
        </p:txBody>
      </p:sp>
      <p:graphicFrame>
        <p:nvGraphicFramePr>
          <p:cNvPr id="5" name="Table 4"/>
          <p:cNvGraphicFramePr>
            <a:graphicFrameLocks noGrp="1"/>
          </p:cNvGraphicFramePr>
          <p:nvPr/>
        </p:nvGraphicFramePr>
        <p:xfrm>
          <a:off x="8416236" y="727717"/>
          <a:ext cx="388130" cy="4079240"/>
        </p:xfrm>
        <a:graphic>
          <a:graphicData uri="http://schemas.openxmlformats.org/drawingml/2006/table">
            <a:tbl>
              <a:tblPr firstRow="1" bandRow="1">
                <a:tableStyleId>{2D5ABB26-0587-4C30-8999-92F81FD0307C}</a:tableStyleId>
              </a:tblPr>
              <a:tblGrid>
                <a:gridCol w="388130">
                  <a:extLst>
                    <a:ext uri="{9D8B030D-6E8A-4147-A177-3AD203B41FA5}">
                      <a16:colId xmlns:a16="http://schemas.microsoft.com/office/drawing/2014/main" xmlns="" val="2130974543"/>
                    </a:ext>
                  </a:extLst>
                </a:gridCol>
              </a:tblGrid>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973450290"/>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59328375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793437475"/>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391167994"/>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3283314738"/>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71131143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3726470061"/>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547488075"/>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11144859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568053113"/>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87713787"/>
                  </a:ext>
                </a:extLst>
              </a:tr>
            </a:tbl>
          </a:graphicData>
        </a:graphic>
      </p:graphicFrame>
      <p:sp>
        <p:nvSpPr>
          <p:cNvPr id="11" name="Rectangle 10"/>
          <p:cNvSpPr/>
          <p:nvPr/>
        </p:nvSpPr>
        <p:spPr>
          <a:xfrm>
            <a:off x="-94419" y="5839191"/>
            <a:ext cx="11728275" cy="430887"/>
          </a:xfrm>
          <a:prstGeom prst="rect">
            <a:avLst/>
          </a:prstGeom>
        </p:spPr>
        <p:txBody>
          <a:bodyPr wrap="none">
            <a:spAutoFit/>
          </a:bodyPr>
          <a:lstStyle/>
          <a:p>
            <a:pPr marL="342900" indent="-342900">
              <a:buFont typeface="Wingdings" panose="05000000000000000000" pitchFamily="2" charset="2"/>
              <a:buChar char="Ø"/>
            </a:pPr>
            <a:r>
              <a:rPr lang="en-US" sz="2200" dirty="0">
                <a:solidFill>
                  <a:prstClr val="white"/>
                </a:solidFill>
              </a:rPr>
              <a:t>The following names are reserved: </a:t>
            </a:r>
            <a:r>
              <a:rPr lang="en-US" sz="2200" b="1" dirty="0">
                <a:solidFill>
                  <a:prstClr val="white"/>
                </a:solidFill>
              </a:rPr>
              <a:t>CON, AUX</a:t>
            </a:r>
            <a:r>
              <a:rPr lang="en-US" sz="2200" b="1" dirty="0">
                <a:solidFill>
                  <a:prstClr val="white"/>
                </a:solidFill>
              </a:rPr>
              <a:t>, COM1, COM2, COM3, LPT1, LPT2, LPT3, PRN, NULL</a:t>
            </a:r>
            <a:endParaRPr lang="en-US" dirty="0">
              <a:solidFill>
                <a:srgbClr val="000000"/>
              </a:solidFill>
            </a:endParaRPr>
          </a:p>
        </p:txBody>
      </p:sp>
    </p:spTree>
    <p:extLst>
      <p:ext uri="{BB962C8B-B14F-4D97-AF65-F5344CB8AC3E}">
        <p14:creationId xmlns:p14="http://schemas.microsoft.com/office/powerpoint/2010/main" val="3381123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6"/>
            <a:ext cx="5156790" cy="3375382"/>
          </a:xfrm>
        </p:spPr>
        <p:txBody>
          <a:bodyPr/>
          <a:lstStyle/>
          <a:p>
            <a:pPr algn="just">
              <a:lnSpc>
                <a:spcPct val="100000"/>
              </a:lnSpc>
            </a:pPr>
            <a:r>
              <a:rPr lang="en-US" sz="2400" b="1" u="sng" dirty="0">
                <a:solidFill>
                  <a:schemeClr val="bg1"/>
                </a:solidFill>
              </a:rPr>
              <a:t>Boot sector</a:t>
            </a:r>
            <a:r>
              <a:rPr lang="en-US" sz="2400" dirty="0">
                <a:solidFill>
                  <a:schemeClr val="bg1"/>
                </a:solidFill>
              </a:rPr>
              <a:t>: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located </a:t>
            </a:r>
            <a:r>
              <a:rPr lang="en-US" sz="2400" dirty="0">
                <a:solidFill>
                  <a:schemeClr val="bg1"/>
                </a:solidFill>
              </a:rPr>
              <a:t>at the sector 0 of the disk.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It contains the information like, how many </a:t>
            </a:r>
            <a:r>
              <a:rPr lang="en-US" sz="2800" b="1" dirty="0">
                <a:solidFill>
                  <a:schemeClr val="bg1"/>
                </a:solidFill>
              </a:rPr>
              <a:t>clusters</a:t>
            </a:r>
            <a:r>
              <a:rPr lang="en-US" sz="2400" dirty="0">
                <a:solidFill>
                  <a:schemeClr val="bg1"/>
                </a:solidFill>
              </a:rPr>
              <a:t> are there in a track.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How many </a:t>
            </a:r>
            <a:r>
              <a:rPr lang="en-US" sz="2800" b="1" dirty="0">
                <a:solidFill>
                  <a:schemeClr val="bg1"/>
                </a:solidFill>
              </a:rPr>
              <a:t>sectors</a:t>
            </a:r>
            <a:r>
              <a:rPr lang="en-US" sz="2400" dirty="0">
                <a:solidFill>
                  <a:schemeClr val="bg1"/>
                </a:solidFill>
              </a:rPr>
              <a:t> are there on each cluster.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What is the size of each sector.</a:t>
            </a:r>
            <a:endParaRPr lang="en-US" sz="3600" dirty="0">
              <a:solidFill>
                <a:schemeClr val="bg1"/>
              </a:solidFill>
            </a:endParaRPr>
          </a:p>
        </p:txBody>
      </p:sp>
      <p:sp>
        <p:nvSpPr>
          <p:cNvPr id="3" name="Title 2"/>
          <p:cNvSpPr>
            <a:spLocks noGrp="1"/>
          </p:cNvSpPr>
          <p:nvPr>
            <p:ph type="title"/>
          </p:nvPr>
        </p:nvSpPr>
        <p:spPr/>
        <p:txBody>
          <a:bodyPr/>
          <a:lstStyle/>
          <a:p>
            <a:r>
              <a:rPr lang="en-US" dirty="0" smtClean="0"/>
              <a:t>FAT : Table Layout </a:t>
            </a:r>
            <a:endParaRPr lang="en-US" dirty="0"/>
          </a:p>
        </p:txBody>
      </p:sp>
      <p:graphicFrame>
        <p:nvGraphicFramePr>
          <p:cNvPr id="4" name="Table 3"/>
          <p:cNvGraphicFramePr>
            <a:graphicFrameLocks noGrp="1"/>
          </p:cNvGraphicFramePr>
          <p:nvPr/>
        </p:nvGraphicFramePr>
        <p:xfrm>
          <a:off x="1366305" y="1089892"/>
          <a:ext cx="8128000" cy="807807"/>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3477012693"/>
                    </a:ext>
                  </a:extLst>
                </a:gridCol>
                <a:gridCol w="2032000">
                  <a:extLst>
                    <a:ext uri="{9D8B030D-6E8A-4147-A177-3AD203B41FA5}">
                      <a16:colId xmlns:a16="http://schemas.microsoft.com/office/drawing/2014/main" xmlns="" val="4195229695"/>
                    </a:ext>
                  </a:extLst>
                </a:gridCol>
                <a:gridCol w="2032000">
                  <a:extLst>
                    <a:ext uri="{9D8B030D-6E8A-4147-A177-3AD203B41FA5}">
                      <a16:colId xmlns:a16="http://schemas.microsoft.com/office/drawing/2014/main" xmlns="" val="1529485493"/>
                    </a:ext>
                  </a:extLst>
                </a:gridCol>
                <a:gridCol w="2032000">
                  <a:extLst>
                    <a:ext uri="{9D8B030D-6E8A-4147-A177-3AD203B41FA5}">
                      <a16:colId xmlns:a16="http://schemas.microsoft.com/office/drawing/2014/main" xmlns="" val="4189552566"/>
                    </a:ext>
                  </a:extLst>
                </a:gridCol>
              </a:tblGrid>
              <a:tr h="807807">
                <a:tc>
                  <a:txBody>
                    <a:bodyPr/>
                    <a:lstStyle/>
                    <a:p>
                      <a:pPr algn="ctr"/>
                      <a:endParaRPr lang="en-US" b="1" dirty="0" smtClean="0">
                        <a:solidFill>
                          <a:schemeClr val="bg1"/>
                        </a:solidFill>
                      </a:endParaRPr>
                    </a:p>
                    <a:p>
                      <a:pPr algn="ctr"/>
                      <a:r>
                        <a:rPr lang="en-US" b="1" dirty="0" smtClean="0">
                          <a:solidFill>
                            <a:schemeClr val="bg1"/>
                          </a:solidFill>
                        </a:rPr>
                        <a:t> BOOT SECTOR </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FAT TABLE</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ROOT DIRECTORY</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DATA AREA</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812927593"/>
                  </a:ext>
                </a:extLst>
              </a:tr>
            </a:tbl>
          </a:graphicData>
        </a:graphic>
      </p:graphicFrame>
      <p:sp>
        <p:nvSpPr>
          <p:cNvPr id="5" name="Text Placeholder 1"/>
          <p:cNvSpPr txBox="1">
            <a:spLocks/>
          </p:cNvSpPr>
          <p:nvPr/>
        </p:nvSpPr>
        <p:spPr>
          <a:xfrm>
            <a:off x="6204857" y="2585256"/>
            <a:ext cx="5156790" cy="3375382"/>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1800"/>
              </a:spcAft>
              <a:buFont typeface="Arial" panose="020B0604020202020204" pitchFamily="34" charset="0"/>
              <a:buNone/>
              <a:defRPr sz="1600" kern="1200">
                <a:solidFill>
                  <a:schemeClr val="bg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b="1" u="sng" dirty="0">
                <a:solidFill>
                  <a:prstClr val="white"/>
                </a:solidFill>
              </a:rPr>
              <a:t>Root </a:t>
            </a:r>
            <a:r>
              <a:rPr lang="en-US" sz="2400" b="1" u="sng" dirty="0" smtClean="0">
                <a:solidFill>
                  <a:prstClr val="white"/>
                </a:solidFill>
              </a:rPr>
              <a:t>Directory</a:t>
            </a:r>
            <a:r>
              <a:rPr lang="en-US" sz="2400" dirty="0" smtClean="0">
                <a:solidFill>
                  <a:prstClr val="white"/>
                </a:solidFill>
              </a:rPr>
              <a:t>: </a:t>
            </a:r>
            <a:r>
              <a:rPr lang="en-US" sz="2400" dirty="0">
                <a:solidFill>
                  <a:prstClr val="white"/>
                </a:solidFill>
              </a:rPr>
              <a:t>It is the Primary directory of the disk</a:t>
            </a:r>
            <a:r>
              <a:rPr lang="en-US" sz="2400" dirty="0" smtClean="0">
                <a:solidFill>
                  <a:prstClr val="white"/>
                </a:solidFill>
              </a:rPr>
              <a:t>.</a:t>
            </a:r>
          </a:p>
          <a:p>
            <a:pPr algn="just"/>
            <a:endParaRPr lang="en-US" sz="2400" b="1" u="sng" dirty="0">
              <a:solidFill>
                <a:prstClr val="white"/>
              </a:solidFill>
            </a:endParaRPr>
          </a:p>
          <a:p>
            <a:pPr algn="just">
              <a:lnSpc>
                <a:spcPct val="100000"/>
              </a:lnSpc>
            </a:pPr>
            <a:r>
              <a:rPr lang="en-US" sz="2400" b="1" u="sng" dirty="0">
                <a:solidFill>
                  <a:prstClr val="white"/>
                </a:solidFill>
              </a:rPr>
              <a:t>Data </a:t>
            </a:r>
            <a:r>
              <a:rPr lang="en-US" sz="2400" b="1" u="sng" dirty="0" smtClean="0">
                <a:solidFill>
                  <a:prstClr val="white"/>
                </a:solidFill>
              </a:rPr>
              <a:t>Area</a:t>
            </a:r>
            <a:r>
              <a:rPr lang="en-US" sz="2400" dirty="0" smtClean="0">
                <a:solidFill>
                  <a:prstClr val="white"/>
                </a:solidFill>
              </a:rPr>
              <a:t>:</a:t>
            </a:r>
          </a:p>
          <a:p>
            <a:pPr marL="342900" indent="-342900" algn="just">
              <a:lnSpc>
                <a:spcPct val="100000"/>
              </a:lnSpc>
              <a:buFont typeface="Wingdings" panose="05000000000000000000" pitchFamily="2" charset="2"/>
              <a:buChar char="Ø"/>
            </a:pPr>
            <a:r>
              <a:rPr lang="en-US" sz="2400" dirty="0" smtClean="0">
                <a:solidFill>
                  <a:prstClr val="white"/>
                </a:solidFill>
              </a:rPr>
              <a:t> This </a:t>
            </a:r>
            <a:r>
              <a:rPr lang="en-US" sz="2400" dirty="0">
                <a:solidFill>
                  <a:prstClr val="white"/>
                </a:solidFill>
              </a:rPr>
              <a:t>is the place where actual data is stored on the disk. </a:t>
            </a:r>
            <a:endParaRPr lang="en-US" sz="2400" dirty="0" smtClean="0">
              <a:solidFill>
                <a:prstClr val="white"/>
              </a:solidFill>
            </a:endParaRPr>
          </a:p>
          <a:p>
            <a:pPr marL="342900" indent="-342900" algn="just">
              <a:lnSpc>
                <a:spcPct val="100000"/>
              </a:lnSpc>
              <a:buFont typeface="Wingdings" panose="05000000000000000000" pitchFamily="2" charset="2"/>
              <a:buChar char="Ø"/>
            </a:pPr>
            <a:r>
              <a:rPr lang="en-US" sz="2400" dirty="0" smtClean="0">
                <a:solidFill>
                  <a:prstClr val="white"/>
                </a:solidFill>
              </a:rPr>
              <a:t> </a:t>
            </a:r>
            <a:r>
              <a:rPr lang="en-US" sz="2400" dirty="0">
                <a:solidFill>
                  <a:prstClr val="white"/>
                </a:solidFill>
              </a:rPr>
              <a:t>It spans across the remaining sectors of the disk.</a:t>
            </a:r>
          </a:p>
        </p:txBody>
      </p:sp>
    </p:spTree>
    <p:extLst>
      <p:ext uri="{BB962C8B-B14F-4D97-AF65-F5344CB8AC3E}">
        <p14:creationId xmlns:p14="http://schemas.microsoft.com/office/powerpoint/2010/main" val="4129129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52685" y="276021"/>
            <a:ext cx="10044113" cy="85883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solidFill>
                  <a:srgbClr val="0070AD"/>
                </a:solidFill>
                <a:latin typeface="Calibri"/>
              </a:rPr>
              <a:t>Sectors, Clusters and Volume ???????</a:t>
            </a:r>
            <a:endParaRPr lang="en-US" sz="4400" b="1" dirty="0">
              <a:solidFill>
                <a:srgbClr val="0070AD"/>
              </a:solidFill>
              <a:latin typeface="Calibr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85" y="1134859"/>
            <a:ext cx="7482747" cy="42034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264" y="3580424"/>
            <a:ext cx="4748390" cy="3238115"/>
          </a:xfrm>
          <a:prstGeom prst="rect">
            <a:avLst/>
          </a:prstGeom>
        </p:spPr>
      </p:pic>
    </p:spTree>
    <p:extLst>
      <p:ext uri="{BB962C8B-B14F-4D97-AF65-F5344CB8AC3E}">
        <p14:creationId xmlns:p14="http://schemas.microsoft.com/office/powerpoint/2010/main" val="9787570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FAT Table</a:t>
            </a:r>
            <a:endParaRPr lang="en-US" dirty="0"/>
          </a:p>
        </p:txBody>
      </p:sp>
      <p:pic>
        <p:nvPicPr>
          <p:cNvPr id="2050" name="Picture 2" descr="Image result for fat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188" y="3347220"/>
            <a:ext cx="4648200" cy="3219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69903" y="1580606"/>
            <a:ext cx="6936377" cy="1569660"/>
          </a:xfrm>
          <a:prstGeom prst="rect">
            <a:avLst/>
          </a:prstGeom>
          <a:noFill/>
        </p:spPr>
        <p:txBody>
          <a:bodyPr wrap="square" rtlCol="0">
            <a:spAutoFit/>
          </a:bodyPr>
          <a:lstStyle/>
          <a:p>
            <a:pPr marL="285750" indent="-285750">
              <a:buClr>
                <a:srgbClr val="0070C0"/>
              </a:buClr>
              <a:buFont typeface="Wingdings" panose="05000000000000000000" pitchFamily="2" charset="2"/>
              <a:buChar char="Ø"/>
            </a:pPr>
            <a:r>
              <a:rPr lang="en-US" sz="2400" dirty="0">
                <a:solidFill>
                  <a:srgbClr val="000000"/>
                </a:solidFill>
              </a:rPr>
              <a:t> </a:t>
            </a:r>
            <a:r>
              <a:rPr lang="en-US" sz="2400" dirty="0">
                <a:solidFill>
                  <a:srgbClr val="000000"/>
                </a:solidFill>
              </a:rPr>
              <a:t>It contains pointers to every cluster on the disk. </a:t>
            </a:r>
            <a:endParaRPr lang="en-US" sz="2400" dirty="0">
              <a:solidFill>
                <a:srgbClr val="000000"/>
              </a:solidFill>
            </a:endParaRPr>
          </a:p>
          <a:p>
            <a:pPr marL="285750" indent="-285750">
              <a:buClr>
                <a:srgbClr val="0070C0"/>
              </a:buClr>
              <a:buFont typeface="Wingdings" panose="05000000000000000000" pitchFamily="2" charset="2"/>
              <a:buChar char="Ø"/>
            </a:pPr>
            <a:r>
              <a:rPr lang="en-US" sz="2400" dirty="0">
                <a:solidFill>
                  <a:srgbClr val="000000"/>
                </a:solidFill>
              </a:rPr>
              <a:t> </a:t>
            </a:r>
            <a:r>
              <a:rPr lang="en-US" sz="2400" dirty="0">
                <a:solidFill>
                  <a:srgbClr val="000000"/>
                </a:solidFill>
              </a:rPr>
              <a:t>It indicates the no. of the next cluster on the disk </a:t>
            </a:r>
            <a:endParaRPr lang="en-US" sz="2400" dirty="0">
              <a:solidFill>
                <a:srgbClr val="000000"/>
              </a:solidFill>
            </a:endParaRPr>
          </a:p>
          <a:p>
            <a:pPr marL="285750" indent="-285750">
              <a:buClr>
                <a:srgbClr val="0070C0"/>
              </a:buClr>
              <a:buFont typeface="Wingdings" panose="05000000000000000000" pitchFamily="2" charset="2"/>
              <a:buChar char="Ø"/>
            </a:pPr>
            <a:r>
              <a:rPr lang="en-US" sz="2400" dirty="0">
                <a:solidFill>
                  <a:srgbClr val="000000"/>
                </a:solidFill>
              </a:rPr>
              <a:t> </a:t>
            </a:r>
            <a:r>
              <a:rPr lang="en-US" sz="2400" dirty="0">
                <a:solidFill>
                  <a:srgbClr val="000000"/>
                </a:solidFill>
              </a:rPr>
              <a:t>It indicates the end of a cluster. </a:t>
            </a:r>
            <a:endParaRPr lang="en-US" sz="2400" dirty="0">
              <a:solidFill>
                <a:srgbClr val="000000"/>
              </a:solidFill>
            </a:endParaRPr>
          </a:p>
          <a:p>
            <a:pPr marL="285750" indent="-285750">
              <a:buClr>
                <a:srgbClr val="0070C0"/>
              </a:buClr>
              <a:buFont typeface="Wingdings" panose="05000000000000000000" pitchFamily="2" charset="2"/>
              <a:buChar char="Ø"/>
            </a:pPr>
            <a:r>
              <a:rPr lang="en-US" sz="2400" dirty="0">
                <a:solidFill>
                  <a:srgbClr val="000000"/>
                </a:solidFill>
              </a:rPr>
              <a:t> </a:t>
            </a:r>
            <a:r>
              <a:rPr lang="en-US" sz="2400" dirty="0">
                <a:solidFill>
                  <a:srgbClr val="000000"/>
                </a:solidFill>
              </a:rPr>
              <a:t>Tells whether a particular cluster is empty or not.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73064"/>
            <a:ext cx="4120059" cy="5188993"/>
          </a:xfrm>
          <a:prstGeom prst="rect">
            <a:avLst/>
          </a:prstGeom>
        </p:spPr>
      </p:pic>
    </p:spTree>
    <p:extLst>
      <p:ext uri="{BB962C8B-B14F-4D97-AF65-F5344CB8AC3E}">
        <p14:creationId xmlns:p14="http://schemas.microsoft.com/office/powerpoint/2010/main" val="3217876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4173" y="365998"/>
            <a:ext cx="8376592" cy="494138"/>
          </a:xfrm>
        </p:spPr>
        <p:txBody>
          <a:bodyPr>
            <a:normAutofit fontScale="90000"/>
          </a:bodyPr>
          <a:lstStyle/>
          <a:p>
            <a:r>
              <a:rPr lang="en-US" dirty="0" smtClean="0"/>
              <a:t>FAT Versions</a:t>
            </a:r>
            <a:endParaRPr lang="en-US" dirty="0"/>
          </a:p>
        </p:txBody>
      </p:sp>
      <p:sp>
        <p:nvSpPr>
          <p:cNvPr id="3" name="TextBox 2"/>
          <p:cNvSpPr txBox="1"/>
          <p:nvPr/>
        </p:nvSpPr>
        <p:spPr>
          <a:xfrm>
            <a:off x="5464330" y="1541419"/>
            <a:ext cx="6562058" cy="4708981"/>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Ø"/>
            </a:pPr>
            <a:r>
              <a:rPr lang="en-US" sz="3600" dirty="0">
                <a:ln w="0"/>
                <a:solidFill>
                  <a:srgbClr val="0070AD"/>
                </a:solidFill>
                <a:effectLst>
                  <a:outerShdw blurRad="38100" dist="25400" dir="5400000" algn="ctr" rotWithShape="0">
                    <a:srgbClr val="6E747A">
                      <a:alpha val="43000"/>
                    </a:srgbClr>
                  </a:outerShdw>
                </a:effectLst>
              </a:rPr>
              <a:t>FAT12</a:t>
            </a:r>
            <a:r>
              <a:rPr lang="en-US" sz="3600" dirty="0">
                <a:ln w="0"/>
                <a:solidFill>
                  <a:srgbClr val="0070AD"/>
                </a:solidFill>
                <a:effectLst>
                  <a:outerShdw blurRad="38100" dist="25400" dir="5400000" algn="ctr" rotWithShape="0">
                    <a:srgbClr val="6E747A">
                      <a:alpha val="43000"/>
                    </a:srgbClr>
                  </a:outerShdw>
                </a:effectLst>
              </a:rPr>
              <a:t>: </a:t>
            </a:r>
            <a:r>
              <a:rPr lang="en-US" sz="2400" dirty="0">
                <a:solidFill>
                  <a:srgbClr val="000000"/>
                </a:solidFill>
              </a:rPr>
              <a:t>The earliest version the file system, FAT12 allows a partition to contain up to 4096MB/ (212)clusters</a:t>
            </a:r>
            <a:r>
              <a:rPr lang="en-US" sz="2400" dirty="0">
                <a:solidFill>
                  <a:srgbClr val="000000"/>
                </a:solidFill>
              </a:rPr>
              <a:t>.</a:t>
            </a:r>
          </a:p>
          <a:p>
            <a:pPr marL="285750" indent="-285750" algn="just">
              <a:buClr>
                <a:srgbClr val="0070C0"/>
              </a:buClr>
              <a:buFont typeface="Wingdings" panose="05000000000000000000" pitchFamily="2" charset="2"/>
              <a:buChar char="Ø"/>
            </a:pPr>
            <a:endParaRPr lang="en-US" sz="2400" dirty="0">
              <a:solidFill>
                <a:srgbClr val="000000"/>
              </a:solidFill>
            </a:endParaRPr>
          </a:p>
          <a:p>
            <a:pPr marL="285750" indent="-285750" algn="just">
              <a:buClr>
                <a:srgbClr val="0070C0"/>
              </a:buClr>
              <a:buFont typeface="Wingdings" panose="05000000000000000000" pitchFamily="2" charset="2"/>
              <a:buChar char="Ø"/>
            </a:pPr>
            <a:r>
              <a:rPr lang="en-US" sz="3600" dirty="0">
                <a:ln w="0"/>
                <a:solidFill>
                  <a:srgbClr val="0070AD"/>
                </a:solidFill>
                <a:effectLst>
                  <a:outerShdw blurRad="38100" dist="25400" dir="5400000" algn="ctr" rotWithShape="0">
                    <a:srgbClr val="6E747A">
                      <a:alpha val="43000"/>
                    </a:srgbClr>
                  </a:outerShdw>
                </a:effectLst>
              </a:rPr>
              <a:t>FAT 16: </a:t>
            </a:r>
            <a:r>
              <a:rPr lang="en-US" sz="2400" dirty="0">
                <a:solidFill>
                  <a:srgbClr val="000000"/>
                </a:solidFill>
              </a:rPr>
              <a:t>oldest, created for DOS, supported by most OS’s, cannot be installed on partitions larger than 2 GB, or on hard drives larger than 4GB.</a:t>
            </a:r>
          </a:p>
          <a:p>
            <a:pPr marL="285750" indent="-285750" algn="just">
              <a:buClr>
                <a:srgbClr val="0070C0"/>
              </a:buClr>
              <a:buFont typeface="Wingdings" panose="05000000000000000000" pitchFamily="2" charset="2"/>
              <a:buChar char="Ø"/>
            </a:pPr>
            <a:endParaRPr lang="en-US" sz="2400" dirty="0">
              <a:solidFill>
                <a:srgbClr val="000000"/>
              </a:solidFill>
            </a:endParaRPr>
          </a:p>
          <a:p>
            <a:pPr marL="285750" indent="-285750" algn="just">
              <a:buClr>
                <a:srgbClr val="0070C0"/>
              </a:buClr>
              <a:buFont typeface="Wingdings" panose="05000000000000000000" pitchFamily="2" charset="2"/>
              <a:buChar char="Ø"/>
            </a:pPr>
            <a:r>
              <a:rPr lang="en-US" sz="3600" dirty="0">
                <a:ln w="0"/>
                <a:solidFill>
                  <a:srgbClr val="0070AD"/>
                </a:solidFill>
                <a:effectLst>
                  <a:outerShdw blurRad="38100" dist="25400" dir="5400000" algn="ctr" rotWithShape="0">
                    <a:srgbClr val="6E747A">
                      <a:alpha val="43000"/>
                    </a:srgbClr>
                  </a:outerShdw>
                </a:effectLst>
              </a:rPr>
              <a:t>FAT </a:t>
            </a:r>
            <a:r>
              <a:rPr lang="en-US" sz="3600" dirty="0">
                <a:ln w="0"/>
                <a:solidFill>
                  <a:srgbClr val="0070AD"/>
                </a:solidFill>
                <a:effectLst>
                  <a:outerShdw blurRad="38100" dist="25400" dir="5400000" algn="ctr" rotWithShape="0">
                    <a:srgbClr val="6E747A">
                      <a:alpha val="43000"/>
                    </a:srgbClr>
                  </a:outerShdw>
                </a:effectLst>
              </a:rPr>
              <a:t>32: </a:t>
            </a:r>
            <a:r>
              <a:rPr lang="en-US" sz="2400" dirty="0">
                <a:solidFill>
                  <a:srgbClr val="000000"/>
                </a:solidFill>
              </a:rPr>
              <a:t>supports disks from 512MB to 2TB, compatible with Windows 98 and up</a:t>
            </a:r>
          </a:p>
        </p:txBody>
      </p:sp>
      <p:sp>
        <p:nvSpPr>
          <p:cNvPr id="4" name="TextBox 3"/>
          <p:cNvSpPr txBox="1"/>
          <p:nvPr/>
        </p:nvSpPr>
        <p:spPr>
          <a:xfrm>
            <a:off x="1136469" y="3788229"/>
            <a:ext cx="184731" cy="369332"/>
          </a:xfrm>
          <a:prstGeom prst="rect">
            <a:avLst/>
          </a:prstGeom>
          <a:noFill/>
        </p:spPr>
        <p:txBody>
          <a:bodyPr wrap="none" rtlCol="0">
            <a:spAutoFit/>
          </a:bodyPr>
          <a:lstStyle/>
          <a:p>
            <a:endParaRPr lang="en-US" dirty="0">
              <a:solidFill>
                <a:srgbClr val="000000"/>
              </a:solidFill>
            </a:endParaRPr>
          </a:p>
        </p:txBody>
      </p:sp>
      <p:sp>
        <p:nvSpPr>
          <p:cNvPr id="5" name="Rectangle 4"/>
          <p:cNvSpPr/>
          <p:nvPr/>
        </p:nvSpPr>
        <p:spPr>
          <a:xfrm>
            <a:off x="0" y="3111079"/>
            <a:ext cx="4971819" cy="3139321"/>
          </a:xfrm>
          <a:prstGeom prst="rect">
            <a:avLst/>
          </a:prstGeom>
        </p:spPr>
        <p:txBody>
          <a:bodyPr wrap="square">
            <a:spAutoFit/>
          </a:bodyPr>
          <a:lstStyle/>
          <a:p>
            <a:r>
              <a:rPr lang="en-US" b="1" dirty="0">
                <a:solidFill>
                  <a:prstClr val="white"/>
                </a:solidFill>
                <a:latin typeface="Helvetica Neue"/>
              </a:rPr>
              <a:t>The </a:t>
            </a:r>
            <a:r>
              <a:rPr lang="en-US" b="1" dirty="0">
                <a:solidFill>
                  <a:prstClr val="white"/>
                </a:solidFill>
                <a:latin typeface="Helvetica Neue"/>
              </a:rPr>
              <a:t>FAT number refers to the </a:t>
            </a:r>
            <a:endParaRPr lang="en-US" b="1" dirty="0">
              <a:solidFill>
                <a:prstClr val="white"/>
              </a:solidFill>
              <a:latin typeface="Helvetica Neue"/>
            </a:endParaRPr>
          </a:p>
          <a:p>
            <a:r>
              <a:rPr lang="en-US" b="1" dirty="0">
                <a:solidFill>
                  <a:prstClr val="white"/>
                </a:solidFill>
                <a:latin typeface="Helvetica Neue"/>
              </a:rPr>
              <a:t>number </a:t>
            </a:r>
            <a:r>
              <a:rPr lang="en-US" b="1" dirty="0">
                <a:solidFill>
                  <a:prstClr val="white"/>
                </a:solidFill>
                <a:latin typeface="Helvetica Neue"/>
              </a:rPr>
              <a:t>of bits per table </a:t>
            </a:r>
            <a:r>
              <a:rPr lang="en-US" b="1" dirty="0">
                <a:solidFill>
                  <a:prstClr val="white"/>
                </a:solidFill>
                <a:latin typeface="Helvetica Neue"/>
              </a:rPr>
              <a:t>entry :</a:t>
            </a:r>
          </a:p>
          <a:p>
            <a:endParaRPr lang="en-US" b="1" dirty="0">
              <a:solidFill>
                <a:prstClr val="white"/>
              </a:solidFill>
              <a:latin typeface="Helvetica Neue"/>
            </a:endParaRPr>
          </a:p>
          <a:p>
            <a:r>
              <a:rPr lang="en-US" b="1" dirty="0">
                <a:solidFill>
                  <a:prstClr val="white"/>
                </a:solidFill>
                <a:latin typeface="Helvetica Neue"/>
              </a:rPr>
              <a:t>FAT12 </a:t>
            </a:r>
            <a:r>
              <a:rPr lang="en-US" b="1" dirty="0">
                <a:solidFill>
                  <a:prstClr val="white"/>
                </a:solidFill>
                <a:latin typeface="Helvetica Neue"/>
              </a:rPr>
              <a:t>-&gt; 212 = 4M different clusters can </a:t>
            </a:r>
            <a:endParaRPr lang="en-US" b="1" dirty="0">
              <a:solidFill>
                <a:prstClr val="white"/>
              </a:solidFill>
              <a:latin typeface="Helvetica Neue"/>
            </a:endParaRPr>
          </a:p>
          <a:p>
            <a:r>
              <a:rPr lang="en-US" b="1" dirty="0">
                <a:solidFill>
                  <a:prstClr val="white"/>
                </a:solidFill>
                <a:latin typeface="Helvetica Neue"/>
              </a:rPr>
              <a:t>be </a:t>
            </a:r>
            <a:r>
              <a:rPr lang="en-US" b="1" dirty="0">
                <a:solidFill>
                  <a:prstClr val="white"/>
                </a:solidFill>
                <a:latin typeface="Helvetica Neue"/>
              </a:rPr>
              <a:t>addressed (used for floppy disks</a:t>
            </a:r>
            <a:r>
              <a:rPr lang="en-US" b="1" dirty="0">
                <a:solidFill>
                  <a:prstClr val="white"/>
                </a:solidFill>
                <a:latin typeface="Helvetica Neue"/>
              </a:rPr>
              <a:t>)</a:t>
            </a:r>
          </a:p>
          <a:p>
            <a:endParaRPr lang="en-US" b="1" dirty="0">
              <a:solidFill>
                <a:prstClr val="white"/>
              </a:solidFill>
              <a:latin typeface="Helvetica Neue"/>
            </a:endParaRPr>
          </a:p>
          <a:p>
            <a:r>
              <a:rPr lang="en-US" b="1" dirty="0">
                <a:solidFill>
                  <a:prstClr val="white"/>
                </a:solidFill>
                <a:latin typeface="Helvetica Neue"/>
              </a:rPr>
              <a:t>FAT16 </a:t>
            </a:r>
            <a:r>
              <a:rPr lang="en-US" b="1" dirty="0">
                <a:solidFill>
                  <a:prstClr val="white"/>
                </a:solidFill>
                <a:latin typeface="Helvetica Neue"/>
              </a:rPr>
              <a:t>-&gt; 216 = 64M different clusters can be addressed (MS-DOS compatible</a:t>
            </a:r>
            <a:r>
              <a:rPr lang="en-US" b="1" dirty="0">
                <a:solidFill>
                  <a:prstClr val="white"/>
                </a:solidFill>
                <a:latin typeface="Helvetica Neue"/>
              </a:rPr>
              <a:t>)</a:t>
            </a:r>
          </a:p>
          <a:p>
            <a:endParaRPr lang="en-US" b="1" dirty="0">
              <a:solidFill>
                <a:prstClr val="white"/>
              </a:solidFill>
              <a:latin typeface="Helvetica Neue"/>
            </a:endParaRPr>
          </a:p>
          <a:p>
            <a:r>
              <a:rPr lang="en-US" b="1" dirty="0">
                <a:solidFill>
                  <a:prstClr val="white"/>
                </a:solidFill>
                <a:latin typeface="Helvetica Neue"/>
              </a:rPr>
              <a:t> </a:t>
            </a:r>
            <a:r>
              <a:rPr lang="en-US" b="1" dirty="0">
                <a:solidFill>
                  <a:prstClr val="white"/>
                </a:solidFill>
                <a:latin typeface="Helvetica Neue"/>
              </a:rPr>
              <a:t>FAT32 -&gt; 228 = 256G different clusters (4 bits are reserved)</a:t>
            </a:r>
            <a:endParaRPr lang="en-US" b="1" dirty="0">
              <a:solidFill>
                <a:prstClr val="white"/>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830" y="126954"/>
            <a:ext cx="2857500" cy="3286125"/>
          </a:xfrm>
          <a:prstGeom prst="rect">
            <a:avLst/>
          </a:prstGeom>
        </p:spPr>
      </p:pic>
    </p:spTree>
    <p:extLst>
      <p:ext uri="{BB962C8B-B14F-4D97-AF65-F5344CB8AC3E}">
        <p14:creationId xmlns:p14="http://schemas.microsoft.com/office/powerpoint/2010/main" val="1657012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2" y="1306328"/>
            <a:ext cx="6736976" cy="4838978"/>
          </a:xfrm>
        </p:spPr>
        <p:txBody>
          <a:bodyPr>
            <a:noAutofit/>
          </a:bodyPr>
          <a:lstStyle/>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Updating the FAT table is very important as well as time consuming. If the FAT table is not regularly updated, it can lead to data loss. It is time consuming because the disk read heads must be repositioned to the drive's logical track zero each time the FAT table is updated.</a:t>
            </a:r>
          </a:p>
          <a:p>
            <a:pPr marL="342900" indent="-342900" algn="just">
              <a:lnSpc>
                <a:spcPct val="100000"/>
              </a:lnSpc>
              <a:buClr>
                <a:srgbClr val="0070C0"/>
              </a:buClr>
              <a:buFont typeface="Wingdings" panose="05000000000000000000" pitchFamily="2" charset="2"/>
              <a:buChar char="Ø"/>
            </a:pPr>
            <a:endParaRPr lang="en-US" sz="2400" dirty="0" smtClean="0"/>
          </a:p>
          <a:p>
            <a:pPr marL="342900" indent="-342900" algn="just">
              <a:lnSpc>
                <a:spcPct val="100000"/>
              </a:lnSpc>
              <a:buClr>
                <a:srgbClr val="0070C0"/>
              </a:buClr>
              <a:buFont typeface="Wingdings" panose="05000000000000000000" pitchFamily="2" charset="2"/>
              <a:buChar char="Ø"/>
            </a:pPr>
            <a:r>
              <a:rPr lang="en-US" sz="2400" dirty="0"/>
              <a:t>There is no organization to the FAT directory structure, and files are given the first open location on the drive. In addition, FAT supports only read-only, hidden, system, and archive file attributes.</a:t>
            </a:r>
          </a:p>
          <a:p>
            <a:pPr marL="342900" indent="-342900" algn="just">
              <a:lnSpc>
                <a:spcPct val="100000"/>
              </a:lnSpc>
              <a:buClr>
                <a:srgbClr val="0070C0"/>
              </a:buClr>
              <a:buFont typeface="Wingdings" panose="05000000000000000000" pitchFamily="2" charset="2"/>
              <a:buChar char="Ø"/>
            </a:pPr>
            <a:endParaRPr lang="en-US" sz="2400" dirty="0" smtClean="0"/>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 </a:t>
            </a:r>
            <a:r>
              <a:rPr lang="en-IN" sz="4400" b="1" dirty="0" smtClean="0">
                <a:latin typeface="+mn-lt"/>
              </a:rPr>
              <a:t>Problems in FAT </a:t>
            </a:r>
            <a:endParaRPr lang="en-US" sz="4400" b="1" dirty="0">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1939879"/>
            <a:ext cx="4762500" cy="3571875"/>
          </a:xfrm>
          <a:prstGeom prst="rect">
            <a:avLst/>
          </a:prstGeom>
        </p:spPr>
      </p:pic>
    </p:spTree>
    <p:extLst>
      <p:ext uri="{BB962C8B-B14F-4D97-AF65-F5344CB8AC3E}">
        <p14:creationId xmlns:p14="http://schemas.microsoft.com/office/powerpoint/2010/main" val="894601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 Parameters</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
        <p:nvSpPr>
          <p:cNvPr id="5" name="Rectangle 4"/>
          <p:cNvSpPr/>
          <p:nvPr/>
        </p:nvSpPr>
        <p:spPr>
          <a:xfrm>
            <a:off x="6848764" y="1712587"/>
            <a:ext cx="5103750" cy="4893647"/>
          </a:xfrm>
          <a:prstGeom prst="rect">
            <a:avLst/>
          </a:prstGeom>
        </p:spPr>
        <p:txBody>
          <a:bodyPr wrap="square">
            <a:spAutoFit/>
          </a:bodyPr>
          <a:lstStyle/>
          <a:p>
            <a:pPr algn="just">
              <a:buClr>
                <a:srgbClr val="0070C0"/>
              </a:buClr>
            </a:pPr>
            <a:r>
              <a:rPr lang="en-US" sz="2400" dirty="0">
                <a:solidFill>
                  <a:srgbClr val="000000"/>
                </a:solidFill>
              </a:rPr>
              <a:t>Used to keep track of file in OS.</a:t>
            </a:r>
          </a:p>
          <a:p>
            <a:pPr algn="just">
              <a:buClr>
                <a:srgbClr val="0070C0"/>
              </a:buClr>
            </a:pPr>
            <a:endParaRPr lang="en-US" sz="2400" dirty="0">
              <a:solidFill>
                <a:srgbClr val="000000"/>
              </a:solidFill>
            </a:endParaRPr>
          </a:p>
          <a:p>
            <a:pPr marL="457200" indent="-457200" algn="just">
              <a:buClr>
                <a:srgbClr val="0070C0"/>
              </a:buClr>
              <a:buFontTx/>
              <a:buAutoNum type="arabicPeriod"/>
            </a:pPr>
            <a:r>
              <a:rPr lang="en-US" sz="2400" dirty="0">
                <a:solidFill>
                  <a:srgbClr val="000000"/>
                </a:solidFill>
              </a:rPr>
              <a:t>Name – human readable form</a:t>
            </a:r>
          </a:p>
          <a:p>
            <a:pPr marL="457200" indent="-457200" algn="just">
              <a:buClr>
                <a:srgbClr val="0070C0"/>
              </a:buClr>
              <a:buFontTx/>
              <a:buAutoNum type="arabicPeriod"/>
            </a:pPr>
            <a:r>
              <a:rPr lang="en-US" sz="2400" dirty="0">
                <a:solidFill>
                  <a:srgbClr val="000000"/>
                </a:solidFill>
              </a:rPr>
              <a:t>Identifier – unique ID (gen. </a:t>
            </a:r>
            <a:r>
              <a:rPr lang="en-US" sz="2400" dirty="0" err="1">
                <a:solidFill>
                  <a:srgbClr val="000000"/>
                </a:solidFill>
              </a:rPr>
              <a:t>numers</a:t>
            </a:r>
            <a:r>
              <a:rPr lang="en-US" sz="2400" dirty="0">
                <a:solidFill>
                  <a:srgbClr val="000000"/>
                </a:solidFill>
              </a:rPr>
              <a:t>)</a:t>
            </a:r>
          </a:p>
          <a:p>
            <a:pPr marL="457200" indent="-457200" algn="just">
              <a:buClr>
                <a:srgbClr val="0070C0"/>
              </a:buClr>
              <a:buFontTx/>
              <a:buAutoNum type="arabicPeriod"/>
            </a:pPr>
            <a:r>
              <a:rPr lang="en-US" sz="2400" dirty="0">
                <a:solidFill>
                  <a:srgbClr val="000000"/>
                </a:solidFill>
              </a:rPr>
              <a:t>Type – file type</a:t>
            </a:r>
          </a:p>
          <a:p>
            <a:pPr marL="457200" indent="-457200" algn="just">
              <a:buClr>
                <a:srgbClr val="0070C0"/>
              </a:buClr>
              <a:buFontTx/>
              <a:buAutoNum type="arabicPeriod"/>
            </a:pPr>
            <a:r>
              <a:rPr lang="en-US" sz="2400" dirty="0">
                <a:solidFill>
                  <a:srgbClr val="000000"/>
                </a:solidFill>
              </a:rPr>
              <a:t>Location – pointer to a device &amp; location of file on the device</a:t>
            </a:r>
          </a:p>
          <a:p>
            <a:pPr marL="457200" indent="-457200" algn="just">
              <a:buClr>
                <a:srgbClr val="0070C0"/>
              </a:buClr>
              <a:buFontTx/>
              <a:buAutoNum type="arabicPeriod"/>
            </a:pPr>
            <a:r>
              <a:rPr lang="en-US" sz="2400" dirty="0">
                <a:solidFill>
                  <a:srgbClr val="000000"/>
                </a:solidFill>
              </a:rPr>
              <a:t>Size – current size </a:t>
            </a:r>
          </a:p>
          <a:p>
            <a:pPr marL="457200" indent="-457200" algn="just">
              <a:buClr>
                <a:srgbClr val="0070C0"/>
              </a:buClr>
              <a:buFontTx/>
              <a:buAutoNum type="arabicPeriod"/>
            </a:pPr>
            <a:r>
              <a:rPr lang="en-US" sz="2400" dirty="0">
                <a:solidFill>
                  <a:srgbClr val="000000"/>
                </a:solidFill>
              </a:rPr>
              <a:t>Protection – Access control Info </a:t>
            </a:r>
          </a:p>
          <a:p>
            <a:pPr marL="457200" indent="-457200" algn="just">
              <a:buClr>
                <a:srgbClr val="0070C0"/>
              </a:buClr>
              <a:buFontTx/>
              <a:buAutoNum type="arabicPeriod"/>
            </a:pPr>
            <a:r>
              <a:rPr lang="en-US" sz="2400" dirty="0">
                <a:solidFill>
                  <a:srgbClr val="000000"/>
                </a:solidFill>
              </a:rPr>
              <a:t>Time &amp; Date – Creation, </a:t>
            </a:r>
            <a:r>
              <a:rPr lang="en-US" sz="2400" dirty="0" err="1">
                <a:solidFill>
                  <a:srgbClr val="000000"/>
                </a:solidFill>
              </a:rPr>
              <a:t>modification,deletion</a:t>
            </a:r>
            <a:endParaRPr lang="en-US" sz="2400" dirty="0">
              <a:solidFill>
                <a:srgbClr val="000000"/>
              </a:solidFill>
            </a:endParaRPr>
          </a:p>
          <a:p>
            <a:pPr marL="457200" indent="-457200" algn="just">
              <a:buClr>
                <a:srgbClr val="0070C0"/>
              </a:buClr>
              <a:buFontTx/>
              <a:buAutoNum type="arabicPeriod"/>
            </a:pPr>
            <a:r>
              <a:rPr lang="en-US" sz="2400" dirty="0">
                <a:solidFill>
                  <a:srgbClr val="000000"/>
                </a:solidFill>
              </a:rPr>
              <a:t>User ID – user identification</a:t>
            </a:r>
          </a:p>
          <a:p>
            <a:pPr marL="457200" indent="-457200" algn="just">
              <a:buClr>
                <a:srgbClr val="0070C0"/>
              </a:buClr>
              <a:buFontTx/>
              <a:buAutoNum type="arabicPeriod"/>
            </a:pPr>
            <a:endParaRPr lang="en-US" sz="2400" dirty="0">
              <a:solidFill>
                <a:srgbClr val="000000"/>
              </a:solidFill>
            </a:endParaRPr>
          </a:p>
        </p:txBody>
      </p:sp>
      <p:graphicFrame>
        <p:nvGraphicFramePr>
          <p:cNvPr id="3" name="Diagram 2"/>
          <p:cNvGraphicFramePr/>
          <p:nvPr>
            <p:extLst/>
          </p:nvPr>
        </p:nvGraphicFramePr>
        <p:xfrm>
          <a:off x="4653433" y="1398934"/>
          <a:ext cx="1751194" cy="4178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2015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2" y="1329585"/>
            <a:ext cx="6736976" cy="4838978"/>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smtClean="0"/>
              <a:t>Fat </a:t>
            </a:r>
            <a:r>
              <a:rPr lang="en-US" sz="2400" dirty="0"/>
              <a:t>file system was designed for disk of small size(up to few GBs</a:t>
            </a:r>
            <a:r>
              <a:rPr lang="en-US" sz="2400" dirty="0" smtClean="0"/>
              <a:t>), but </a:t>
            </a:r>
            <a:r>
              <a:rPr lang="en-US" sz="2400" dirty="0"/>
              <a:t>later on the as the high capacity disks came into use, FAT file system could not support them. </a:t>
            </a:r>
            <a:endParaRPr lang="en-US" sz="2400" dirty="0" smtClean="0"/>
          </a:p>
          <a:p>
            <a:pPr marL="342900" indent="-342900" algn="just">
              <a:lnSpc>
                <a:spcPct val="100000"/>
              </a:lnSpc>
              <a:buClr>
                <a:srgbClr val="0070C0"/>
              </a:buClr>
              <a:buFont typeface="Wingdings" panose="05000000000000000000" pitchFamily="2" charset="2"/>
              <a:buChar char="Ø"/>
            </a:pPr>
            <a:endParaRPr lang="en-US" sz="2400" dirty="0" smtClean="0"/>
          </a:p>
          <a:p>
            <a:pPr marL="342900" indent="-342900" algn="just">
              <a:lnSpc>
                <a:spcPct val="100000"/>
              </a:lnSpc>
              <a:buClr>
                <a:srgbClr val="0070C0"/>
              </a:buClr>
              <a:buFont typeface="Wingdings" panose="05000000000000000000" pitchFamily="2" charset="2"/>
              <a:buChar char="Ø"/>
            </a:pPr>
            <a:r>
              <a:rPr lang="en-US" sz="2400" dirty="0" smtClean="0"/>
              <a:t>FAT </a:t>
            </a:r>
            <a:r>
              <a:rPr lang="en-US" sz="2400" dirty="0"/>
              <a:t>file system could not support the application required Recoverability, fault tolerance and file security. </a:t>
            </a:r>
            <a:endParaRPr lang="en-US" sz="2400" dirty="0" smtClean="0"/>
          </a:p>
          <a:p>
            <a:pPr marL="342900" indent="-342900" algn="just">
              <a:lnSpc>
                <a:spcPct val="100000"/>
              </a:lnSpc>
              <a:buClr>
                <a:srgbClr val="0070C0"/>
              </a:buClr>
              <a:buFont typeface="Wingdings" panose="05000000000000000000" pitchFamily="2" charset="2"/>
              <a:buChar char="Ø"/>
            </a:pPr>
            <a:endParaRPr lang="en-US" sz="2400" dirty="0" smtClean="0"/>
          </a:p>
          <a:p>
            <a:pPr marL="342900" indent="-342900" algn="just">
              <a:lnSpc>
                <a:spcPct val="100000"/>
              </a:lnSpc>
              <a:buClr>
                <a:srgbClr val="0070C0"/>
              </a:buClr>
              <a:buFont typeface="Wingdings" panose="05000000000000000000" pitchFamily="2" charset="2"/>
              <a:buChar char="Ø"/>
            </a:pPr>
            <a:r>
              <a:rPr lang="en-US" sz="2400" dirty="0" smtClean="0"/>
              <a:t>Especially </a:t>
            </a:r>
            <a:r>
              <a:rPr lang="en-US" sz="2400" dirty="0"/>
              <a:t>in corporate world, where recoverability and reliability was of great importance, FAT file system loose it ways to NTFS</a:t>
            </a:r>
            <a:endParaRPr lang="en-US" sz="3200" dirty="0" smtClean="0"/>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 </a:t>
            </a:r>
            <a:r>
              <a:rPr lang="en-IN" sz="4400" b="1" dirty="0" smtClean="0">
                <a:latin typeface="+mn-lt"/>
              </a:rPr>
              <a:t>Problems in FAT </a:t>
            </a:r>
            <a:endParaRPr lang="en-US" sz="4400" b="1"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227" y="705440"/>
            <a:ext cx="4381500" cy="5657850"/>
          </a:xfrm>
          <a:prstGeom prst="rect">
            <a:avLst/>
          </a:prstGeom>
        </p:spPr>
      </p:pic>
    </p:spTree>
    <p:extLst>
      <p:ext uri="{BB962C8B-B14F-4D97-AF65-F5344CB8AC3E}">
        <p14:creationId xmlns:p14="http://schemas.microsoft.com/office/powerpoint/2010/main" val="1191489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2126" y="457497"/>
            <a:ext cx="9714262" cy="494138"/>
          </a:xfrm>
        </p:spPr>
        <p:txBody>
          <a:bodyPr>
            <a:normAutofit fontScale="90000"/>
          </a:bodyPr>
          <a:lstStyle/>
          <a:p>
            <a:r>
              <a:rPr lang="en-US" dirty="0" smtClean="0"/>
              <a:t>NTFS  - New Technology File System</a:t>
            </a:r>
            <a:endParaRPr lang="en-US" dirty="0"/>
          </a:p>
        </p:txBody>
      </p:sp>
      <p:sp>
        <p:nvSpPr>
          <p:cNvPr id="3" name="TextBox 2"/>
          <p:cNvSpPr txBox="1"/>
          <p:nvPr/>
        </p:nvSpPr>
        <p:spPr>
          <a:xfrm>
            <a:off x="5388806" y="1828800"/>
            <a:ext cx="5806063" cy="2554545"/>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Ø"/>
            </a:pPr>
            <a:r>
              <a:rPr lang="en-US" sz="2000" dirty="0">
                <a:solidFill>
                  <a:srgbClr val="000000"/>
                </a:solidFill>
              </a:rPr>
              <a:t>Developed </a:t>
            </a:r>
            <a:r>
              <a:rPr lang="en-US" sz="2000" dirty="0">
                <a:solidFill>
                  <a:srgbClr val="000000"/>
                </a:solidFill>
              </a:rPr>
              <a:t>by Microsoft and was included in Windows like XP, Vista ,2007 and 2008. </a:t>
            </a:r>
            <a:endParaRPr lang="en-US" sz="2000" dirty="0">
              <a:solidFill>
                <a:srgbClr val="000000"/>
              </a:solidFill>
            </a:endParaRPr>
          </a:p>
          <a:p>
            <a:pPr marL="285750" indent="-285750" algn="just">
              <a:buClr>
                <a:srgbClr val="0070C0"/>
              </a:buClr>
              <a:buFont typeface="Wingdings" panose="05000000000000000000" pitchFamily="2" charset="2"/>
              <a:buChar char="Ø"/>
            </a:pPr>
            <a:r>
              <a:rPr lang="en-US" sz="2000" dirty="0">
                <a:solidFill>
                  <a:srgbClr val="000000"/>
                </a:solidFill>
              </a:rPr>
              <a:t>NTFS </a:t>
            </a:r>
            <a:r>
              <a:rPr lang="en-US" sz="2000" dirty="0">
                <a:solidFill>
                  <a:srgbClr val="000000"/>
                </a:solidFill>
              </a:rPr>
              <a:t>supersedes FAT and has many technical improvements which was missing in FAT. </a:t>
            </a:r>
            <a:endParaRPr lang="en-US" sz="2000" dirty="0">
              <a:solidFill>
                <a:srgbClr val="000000"/>
              </a:solidFill>
            </a:endParaRPr>
          </a:p>
          <a:p>
            <a:pPr marL="285750" indent="-285750" algn="just">
              <a:buClr>
                <a:srgbClr val="0070C0"/>
              </a:buClr>
              <a:buFont typeface="Wingdings" panose="05000000000000000000" pitchFamily="2" charset="2"/>
              <a:buChar char="Ø"/>
            </a:pPr>
            <a:r>
              <a:rPr lang="en-US" sz="2000" dirty="0">
                <a:solidFill>
                  <a:srgbClr val="000000"/>
                </a:solidFill>
              </a:rPr>
              <a:t>It </a:t>
            </a:r>
            <a:r>
              <a:rPr lang="en-US" sz="2000" dirty="0">
                <a:solidFill>
                  <a:srgbClr val="000000"/>
                </a:solidFill>
              </a:rPr>
              <a:t>uses advanced data structures like B+ trees. </a:t>
            </a:r>
            <a:endParaRPr lang="en-US" sz="2000" dirty="0">
              <a:solidFill>
                <a:srgbClr val="000000"/>
              </a:solidFill>
            </a:endParaRPr>
          </a:p>
          <a:p>
            <a:pPr marL="285750" indent="-285750" algn="just">
              <a:buClr>
                <a:srgbClr val="0070C0"/>
              </a:buClr>
              <a:buFont typeface="Wingdings" panose="05000000000000000000" pitchFamily="2" charset="2"/>
              <a:buChar char="Ø"/>
            </a:pPr>
            <a:r>
              <a:rPr lang="en-US" sz="2000" dirty="0">
                <a:solidFill>
                  <a:srgbClr val="000000"/>
                </a:solidFill>
              </a:rPr>
              <a:t>It </a:t>
            </a:r>
            <a:r>
              <a:rPr lang="en-US" sz="2000" dirty="0">
                <a:solidFill>
                  <a:srgbClr val="000000"/>
                </a:solidFill>
              </a:rPr>
              <a:t>is more reliable as compared to FAT. </a:t>
            </a:r>
            <a:endParaRPr lang="en-US" sz="2000" dirty="0">
              <a:solidFill>
                <a:srgbClr val="000000"/>
              </a:solidFill>
            </a:endParaRPr>
          </a:p>
          <a:p>
            <a:pPr marL="285750" indent="-285750" algn="just">
              <a:buClr>
                <a:srgbClr val="0070C0"/>
              </a:buClr>
              <a:buFont typeface="Wingdings" panose="05000000000000000000" pitchFamily="2" charset="2"/>
              <a:buChar char="Ø"/>
            </a:pPr>
            <a:r>
              <a:rPr lang="en-US" sz="2000" dirty="0">
                <a:solidFill>
                  <a:srgbClr val="000000"/>
                </a:solidFill>
              </a:rPr>
              <a:t>Includes </a:t>
            </a:r>
            <a:r>
              <a:rPr lang="en-US" sz="2000" dirty="0">
                <a:solidFill>
                  <a:srgbClr val="000000"/>
                </a:solidFill>
              </a:rPr>
              <a:t>features like security, compression encryption, journaling, Indexing.</a:t>
            </a:r>
            <a:endParaRPr lang="en-US" sz="2800"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9" y="2013585"/>
            <a:ext cx="4762500" cy="3562350"/>
          </a:xfrm>
          <a:prstGeom prst="rect">
            <a:avLst/>
          </a:prstGeom>
        </p:spPr>
      </p:pic>
    </p:spTree>
    <p:extLst>
      <p:ext uri="{BB962C8B-B14F-4D97-AF65-F5344CB8AC3E}">
        <p14:creationId xmlns:p14="http://schemas.microsoft.com/office/powerpoint/2010/main" val="2032243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407561"/>
            <a:ext cx="6528389" cy="859536"/>
          </a:xfrm>
        </p:spPr>
        <p:txBody>
          <a:bodyPr>
            <a:normAutofit fontScale="90000"/>
          </a:bodyPr>
          <a:lstStyle/>
          <a:p>
            <a:r>
              <a:rPr lang="en-US" dirty="0" smtClean="0"/>
              <a:t>How Does NTFS stores data on disk ?</a:t>
            </a:r>
            <a:endParaRPr lang="en-US" dirty="0"/>
          </a:p>
        </p:txBody>
      </p:sp>
      <p:sp>
        <p:nvSpPr>
          <p:cNvPr id="3" name="TextBox 2"/>
          <p:cNvSpPr txBox="1"/>
          <p:nvPr/>
        </p:nvSpPr>
        <p:spPr>
          <a:xfrm>
            <a:off x="407988" y="1554480"/>
            <a:ext cx="6132634" cy="4524315"/>
          </a:xfrm>
          <a:prstGeom prst="rect">
            <a:avLst/>
          </a:prstGeom>
          <a:noFill/>
        </p:spPr>
        <p:txBody>
          <a:bodyPr wrap="square" rtlCol="0">
            <a:spAutoFit/>
          </a:bodyPr>
          <a:lstStyle/>
          <a:p>
            <a:pPr marL="285750" indent="-285750" algn="just">
              <a:buClr>
                <a:prstClr val="white"/>
              </a:buClr>
              <a:buFont typeface="Wingdings" panose="05000000000000000000" pitchFamily="2" charset="2"/>
              <a:buChar char="Ø"/>
            </a:pPr>
            <a:r>
              <a:rPr lang="en-US" sz="2400" dirty="0">
                <a:solidFill>
                  <a:prstClr val="white"/>
                </a:solidFill>
              </a:rPr>
              <a:t> </a:t>
            </a:r>
            <a:r>
              <a:rPr lang="en-US" sz="2400" dirty="0">
                <a:solidFill>
                  <a:prstClr val="white"/>
                </a:solidFill>
              </a:rPr>
              <a:t>In </a:t>
            </a:r>
            <a:r>
              <a:rPr lang="en-US" sz="2400" dirty="0">
                <a:solidFill>
                  <a:prstClr val="white"/>
                </a:solidFill>
              </a:rPr>
              <a:t>NTFS every sector is of 512 bytes. Each cluster consist of 2 sectors</a:t>
            </a:r>
            <a:r>
              <a:rPr lang="en-US" sz="2400" dirty="0">
                <a:solidFill>
                  <a:prstClr val="white"/>
                </a:solidFill>
              </a:rPr>
              <a:t>.</a:t>
            </a:r>
          </a:p>
          <a:p>
            <a:pPr marL="285750" indent="-285750" algn="just">
              <a:buClr>
                <a:prstClr val="white"/>
              </a:buClr>
              <a:buFont typeface="Wingdings" panose="05000000000000000000" pitchFamily="2" charset="2"/>
              <a:buChar char="Ø"/>
            </a:pPr>
            <a:r>
              <a:rPr lang="en-US" sz="2400" dirty="0">
                <a:solidFill>
                  <a:prstClr val="white"/>
                </a:solidFill>
              </a:rPr>
              <a:t> </a:t>
            </a:r>
          </a:p>
          <a:p>
            <a:pPr marL="285750" indent="-285750" algn="just">
              <a:buClr>
                <a:prstClr val="white"/>
              </a:buClr>
              <a:buFont typeface="Wingdings" panose="05000000000000000000" pitchFamily="2" charset="2"/>
              <a:buChar char="Ø"/>
            </a:pPr>
            <a:r>
              <a:rPr lang="en-US" sz="2400" dirty="0">
                <a:solidFill>
                  <a:prstClr val="white"/>
                </a:solidFill>
              </a:rPr>
              <a:t>Size </a:t>
            </a:r>
            <a:r>
              <a:rPr lang="en-US" sz="2400" dirty="0">
                <a:solidFill>
                  <a:prstClr val="white"/>
                </a:solidFill>
              </a:rPr>
              <a:t>of each cluster =2*512Bytes 1024 Bytes or </a:t>
            </a:r>
            <a:r>
              <a:rPr lang="en-US" sz="2400" dirty="0">
                <a:solidFill>
                  <a:prstClr val="white"/>
                </a:solidFill>
              </a:rPr>
              <a:t>1KB.’</a:t>
            </a:r>
          </a:p>
          <a:p>
            <a:pPr marL="285750" indent="-285750" algn="just">
              <a:buClr>
                <a:prstClr val="white"/>
              </a:buClr>
              <a:buFont typeface="Wingdings" panose="05000000000000000000" pitchFamily="2" charset="2"/>
              <a:buChar char="Ø"/>
            </a:pPr>
            <a:endParaRPr lang="en-US" sz="2400" dirty="0">
              <a:solidFill>
                <a:prstClr val="white"/>
              </a:solidFill>
            </a:endParaRPr>
          </a:p>
          <a:p>
            <a:pPr marL="285750" indent="-285750" algn="just">
              <a:buClr>
                <a:prstClr val="white"/>
              </a:buClr>
              <a:buFont typeface="Wingdings" panose="05000000000000000000" pitchFamily="2" charset="2"/>
              <a:buChar char="Ø"/>
            </a:pPr>
            <a:r>
              <a:rPr lang="en-US" sz="2400" dirty="0">
                <a:solidFill>
                  <a:prstClr val="white"/>
                </a:solidFill>
              </a:rPr>
              <a:t>Let </a:t>
            </a:r>
            <a:r>
              <a:rPr lang="en-US" sz="2400" dirty="0">
                <a:solidFill>
                  <a:prstClr val="white"/>
                </a:solidFill>
              </a:rPr>
              <a:t>the size of the file = 2000Bytes. </a:t>
            </a:r>
            <a:endParaRPr lang="en-US" sz="2400" dirty="0">
              <a:solidFill>
                <a:prstClr val="white"/>
              </a:solidFill>
            </a:endParaRPr>
          </a:p>
          <a:p>
            <a:pPr marL="285750" indent="-285750" algn="just">
              <a:buClr>
                <a:prstClr val="white"/>
              </a:buClr>
              <a:buFont typeface="Wingdings" panose="05000000000000000000" pitchFamily="2" charset="2"/>
              <a:buChar char="Ø"/>
            </a:pPr>
            <a:endParaRPr lang="en-US" sz="2400" dirty="0">
              <a:solidFill>
                <a:prstClr val="white"/>
              </a:solidFill>
            </a:endParaRPr>
          </a:p>
          <a:p>
            <a:pPr marL="285750" indent="-285750" algn="just">
              <a:buClr>
                <a:prstClr val="white"/>
              </a:buClr>
              <a:buFont typeface="Wingdings" panose="05000000000000000000" pitchFamily="2" charset="2"/>
              <a:buChar char="Ø"/>
            </a:pPr>
            <a:r>
              <a:rPr lang="en-US" sz="2400" dirty="0">
                <a:solidFill>
                  <a:prstClr val="white"/>
                </a:solidFill>
              </a:rPr>
              <a:t> So </a:t>
            </a:r>
            <a:r>
              <a:rPr lang="en-US" sz="2400" dirty="0">
                <a:solidFill>
                  <a:prstClr val="white"/>
                </a:solidFill>
              </a:rPr>
              <a:t>NTFS will allocate 2 clusters(or 4 sectors). </a:t>
            </a:r>
            <a:r>
              <a:rPr lang="en-US" sz="2400" dirty="0">
                <a:solidFill>
                  <a:prstClr val="white"/>
                </a:solidFill>
              </a:rPr>
              <a:t> </a:t>
            </a:r>
          </a:p>
          <a:p>
            <a:pPr marL="285750" indent="-285750" algn="just">
              <a:buClr>
                <a:prstClr val="white"/>
              </a:buClr>
              <a:buFont typeface="Wingdings" panose="05000000000000000000" pitchFamily="2" charset="2"/>
              <a:buChar char="Ø"/>
            </a:pPr>
            <a:endParaRPr lang="en-US" sz="2400" dirty="0">
              <a:solidFill>
                <a:prstClr val="white"/>
              </a:solidFill>
            </a:endParaRPr>
          </a:p>
          <a:p>
            <a:pPr marL="285750" indent="-285750" algn="just">
              <a:buClr>
                <a:prstClr val="white"/>
              </a:buClr>
              <a:buFont typeface="Wingdings" panose="05000000000000000000" pitchFamily="2" charset="2"/>
              <a:buChar char="Ø"/>
            </a:pPr>
            <a:r>
              <a:rPr lang="en-US" sz="2400" dirty="0">
                <a:solidFill>
                  <a:prstClr val="white"/>
                </a:solidFill>
              </a:rPr>
              <a:t> First </a:t>
            </a:r>
            <a:r>
              <a:rPr lang="en-US" sz="2400" dirty="0">
                <a:solidFill>
                  <a:prstClr val="white"/>
                </a:solidFill>
              </a:rPr>
              <a:t>cluster will store= 1024 Bytes. </a:t>
            </a:r>
            <a:endParaRPr lang="en-US" sz="2400" dirty="0">
              <a:solidFill>
                <a:prstClr val="white"/>
              </a:solidFill>
            </a:endParaRPr>
          </a:p>
          <a:p>
            <a:pPr marL="285750" indent="-285750" algn="just">
              <a:buClr>
                <a:prstClr val="white"/>
              </a:buClr>
              <a:buFont typeface="Wingdings" panose="05000000000000000000" pitchFamily="2" charset="2"/>
              <a:buChar char="Ø"/>
            </a:pPr>
            <a:r>
              <a:rPr lang="en-US" sz="2400" dirty="0">
                <a:solidFill>
                  <a:prstClr val="white"/>
                </a:solidFill>
              </a:rPr>
              <a:t> </a:t>
            </a:r>
            <a:r>
              <a:rPr lang="en-US" sz="2400" dirty="0">
                <a:solidFill>
                  <a:prstClr val="white"/>
                </a:solidFill>
              </a:rPr>
              <a:t>Second </a:t>
            </a:r>
            <a:r>
              <a:rPr lang="en-US" sz="2400" dirty="0">
                <a:solidFill>
                  <a:prstClr val="white"/>
                </a:solidFill>
              </a:rPr>
              <a:t>cluster will store =976 Bytes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6666" b="22944"/>
          <a:stretch/>
        </p:blipFill>
        <p:spPr>
          <a:xfrm>
            <a:off x="7184571" y="2625634"/>
            <a:ext cx="4689566" cy="2299064"/>
          </a:xfrm>
          <a:prstGeom prst="rect">
            <a:avLst/>
          </a:prstGeom>
        </p:spPr>
      </p:pic>
      <p:sp>
        <p:nvSpPr>
          <p:cNvPr id="7" name="TextBox 6"/>
          <p:cNvSpPr txBox="1"/>
          <p:nvPr/>
        </p:nvSpPr>
        <p:spPr>
          <a:xfrm>
            <a:off x="7184571" y="5055326"/>
            <a:ext cx="4911088" cy="461665"/>
          </a:xfrm>
          <a:prstGeom prst="rect">
            <a:avLst/>
          </a:prstGeom>
          <a:noFill/>
        </p:spPr>
        <p:txBody>
          <a:bodyPr wrap="none" rtlCol="0">
            <a:spAutoFit/>
          </a:bodyPr>
          <a:lstStyle/>
          <a:p>
            <a:r>
              <a:rPr lang="en-US" sz="2400" dirty="0">
                <a:solidFill>
                  <a:srgbClr val="000000"/>
                </a:solidFill>
              </a:rPr>
              <a:t>The cluster need not to be contiguous</a:t>
            </a:r>
            <a:endParaRPr lang="en-US" sz="2400" dirty="0">
              <a:solidFill>
                <a:srgbClr val="000000"/>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9030" y="267450"/>
            <a:ext cx="2464662" cy="2574060"/>
          </a:xfrm>
          <a:prstGeom prst="rect">
            <a:avLst/>
          </a:prstGeom>
        </p:spPr>
      </p:pic>
    </p:spTree>
    <p:extLst>
      <p:ext uri="{BB962C8B-B14F-4D97-AF65-F5344CB8AC3E}">
        <p14:creationId xmlns:p14="http://schemas.microsoft.com/office/powerpoint/2010/main" val="17570245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6"/>
            <a:ext cx="4882469" cy="3375382"/>
          </a:xfrm>
        </p:spPr>
        <p:txBody>
          <a:bodyPr/>
          <a:lstStyle/>
          <a:p>
            <a:pPr algn="just">
              <a:lnSpc>
                <a:spcPct val="100000"/>
              </a:lnSpc>
            </a:pPr>
            <a:r>
              <a:rPr lang="en-US" sz="2400" b="1" u="sng" dirty="0" err="1" smtClean="0">
                <a:solidFill>
                  <a:schemeClr val="bg1"/>
                </a:solidFill>
              </a:rPr>
              <a:t>Partioning</a:t>
            </a:r>
            <a:r>
              <a:rPr lang="en-US" sz="2400" b="1" u="sng" dirty="0" smtClean="0">
                <a:solidFill>
                  <a:schemeClr val="bg1"/>
                </a:solidFill>
              </a:rPr>
              <a:t> Boot </a:t>
            </a:r>
            <a:r>
              <a:rPr lang="en-US" sz="2400" b="1" u="sng" dirty="0">
                <a:solidFill>
                  <a:schemeClr val="bg1"/>
                </a:solidFill>
              </a:rPr>
              <a:t>sector</a:t>
            </a:r>
            <a:r>
              <a:rPr lang="en-US" sz="2400" dirty="0">
                <a:solidFill>
                  <a:schemeClr val="bg1"/>
                </a:solidFill>
              </a:rPr>
              <a:t>: </a:t>
            </a:r>
            <a:endParaRPr lang="en-US" sz="2400" dirty="0" smtClean="0">
              <a:solidFill>
                <a:schemeClr val="bg1"/>
              </a:solidFill>
            </a:endParaRPr>
          </a:p>
          <a:p>
            <a:pPr marL="342900" indent="-342900">
              <a:lnSpc>
                <a:spcPct val="100000"/>
              </a:lnSpc>
              <a:buFont typeface="Wingdings" panose="05000000000000000000" pitchFamily="2" charset="2"/>
              <a:buChar char="Ø"/>
            </a:pPr>
            <a:r>
              <a:rPr lang="en-US" sz="2400" dirty="0" smtClean="0">
                <a:solidFill>
                  <a:schemeClr val="bg1"/>
                </a:solidFill>
              </a:rPr>
              <a:t>Contains </a:t>
            </a:r>
            <a:r>
              <a:rPr lang="en-US" sz="2400" dirty="0">
                <a:solidFill>
                  <a:schemeClr val="bg1"/>
                </a:solidFill>
              </a:rPr>
              <a:t>the information </a:t>
            </a:r>
            <a:r>
              <a:rPr lang="en-US" sz="2400" dirty="0" smtClean="0">
                <a:solidFill>
                  <a:schemeClr val="bg1"/>
                </a:solidFill>
              </a:rPr>
              <a:t>about volume.</a:t>
            </a:r>
          </a:p>
          <a:p>
            <a:pPr marL="342900" indent="-342900" algn="just">
              <a:lnSpc>
                <a:spcPct val="100000"/>
              </a:lnSpc>
              <a:buFont typeface="Wingdings" panose="05000000000000000000" pitchFamily="2" charset="2"/>
              <a:buChar char="Ø"/>
            </a:pPr>
            <a:r>
              <a:rPr lang="en-US" sz="2400" dirty="0" smtClean="0">
                <a:solidFill>
                  <a:schemeClr val="bg1"/>
                </a:solidFill>
              </a:rPr>
              <a:t>Size </a:t>
            </a:r>
            <a:r>
              <a:rPr lang="en-US" sz="2400" dirty="0">
                <a:solidFill>
                  <a:schemeClr val="bg1"/>
                </a:solidFill>
              </a:rPr>
              <a:t>of each sector</a:t>
            </a:r>
            <a:r>
              <a:rPr lang="en-US" sz="2400" dirty="0" smtClean="0">
                <a:solidFill>
                  <a:schemeClr val="bg1"/>
                </a:solidFill>
              </a:rPr>
              <a:t>.</a:t>
            </a:r>
          </a:p>
          <a:p>
            <a:pPr marL="342900" indent="-342900" algn="just">
              <a:lnSpc>
                <a:spcPct val="100000"/>
              </a:lnSpc>
              <a:buFont typeface="Wingdings" panose="05000000000000000000" pitchFamily="2" charset="2"/>
              <a:buChar char="Ø"/>
            </a:pPr>
            <a:r>
              <a:rPr lang="en-US" sz="2400" dirty="0" smtClean="0">
                <a:solidFill>
                  <a:schemeClr val="bg1"/>
                </a:solidFill>
              </a:rPr>
              <a:t>No. of sectors in each cluster and size of each sector.</a:t>
            </a:r>
          </a:p>
          <a:p>
            <a:pPr marL="342900" indent="-342900" algn="just">
              <a:lnSpc>
                <a:spcPct val="100000"/>
              </a:lnSpc>
              <a:buFont typeface="Wingdings" panose="05000000000000000000" pitchFamily="2" charset="2"/>
              <a:buChar char="Ø"/>
            </a:pPr>
            <a:r>
              <a:rPr lang="en-US" sz="2400" dirty="0" smtClean="0">
                <a:solidFill>
                  <a:schemeClr val="bg1"/>
                </a:solidFill>
              </a:rPr>
              <a:t>Contains details about boot startup.</a:t>
            </a:r>
            <a:endParaRPr lang="en-US" sz="3600" dirty="0">
              <a:solidFill>
                <a:schemeClr val="bg1"/>
              </a:solidFill>
            </a:endParaRPr>
          </a:p>
        </p:txBody>
      </p:sp>
      <p:sp>
        <p:nvSpPr>
          <p:cNvPr id="3" name="Title 2"/>
          <p:cNvSpPr>
            <a:spLocks noGrp="1"/>
          </p:cNvSpPr>
          <p:nvPr>
            <p:ph type="title"/>
          </p:nvPr>
        </p:nvSpPr>
        <p:spPr/>
        <p:txBody>
          <a:bodyPr/>
          <a:lstStyle/>
          <a:p>
            <a:r>
              <a:rPr lang="en-US" dirty="0" smtClean="0"/>
              <a:t>NTFS : Table Layout </a:t>
            </a:r>
            <a:endParaRPr lang="en-US" dirty="0"/>
          </a:p>
        </p:txBody>
      </p:sp>
      <p:graphicFrame>
        <p:nvGraphicFramePr>
          <p:cNvPr id="4" name="Table 3"/>
          <p:cNvGraphicFramePr>
            <a:graphicFrameLocks noGrp="1"/>
          </p:cNvGraphicFramePr>
          <p:nvPr>
            <p:extLst/>
          </p:nvPr>
        </p:nvGraphicFramePr>
        <p:xfrm>
          <a:off x="1366305" y="1039433"/>
          <a:ext cx="8128000" cy="1181253"/>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3477012693"/>
                    </a:ext>
                  </a:extLst>
                </a:gridCol>
                <a:gridCol w="2032000">
                  <a:extLst>
                    <a:ext uri="{9D8B030D-6E8A-4147-A177-3AD203B41FA5}">
                      <a16:colId xmlns:a16="http://schemas.microsoft.com/office/drawing/2014/main" xmlns="" val="4195229695"/>
                    </a:ext>
                  </a:extLst>
                </a:gridCol>
                <a:gridCol w="2032000">
                  <a:extLst>
                    <a:ext uri="{9D8B030D-6E8A-4147-A177-3AD203B41FA5}">
                      <a16:colId xmlns:a16="http://schemas.microsoft.com/office/drawing/2014/main" xmlns="" val="1529485493"/>
                    </a:ext>
                  </a:extLst>
                </a:gridCol>
                <a:gridCol w="2032000">
                  <a:extLst>
                    <a:ext uri="{9D8B030D-6E8A-4147-A177-3AD203B41FA5}">
                      <a16:colId xmlns:a16="http://schemas.microsoft.com/office/drawing/2014/main" xmlns="" val="4189552566"/>
                    </a:ext>
                  </a:extLst>
                </a:gridCol>
              </a:tblGrid>
              <a:tr h="1181253">
                <a:tc>
                  <a:txBody>
                    <a:bodyPr/>
                    <a:lstStyle/>
                    <a:p>
                      <a:pPr algn="ctr"/>
                      <a:endParaRPr lang="en-US" b="1" dirty="0" smtClean="0">
                        <a:solidFill>
                          <a:schemeClr val="bg1"/>
                        </a:solidFill>
                      </a:endParaRPr>
                    </a:p>
                    <a:p>
                      <a:pPr algn="ctr"/>
                      <a:r>
                        <a:rPr lang="en-US" b="1" dirty="0" smtClean="0">
                          <a:solidFill>
                            <a:schemeClr val="bg1"/>
                          </a:solidFill>
                        </a:rPr>
                        <a:t> PARTIONING</a:t>
                      </a:r>
                    </a:p>
                    <a:p>
                      <a:pPr algn="ctr"/>
                      <a:r>
                        <a:rPr lang="en-US" b="1" dirty="0" smtClean="0">
                          <a:solidFill>
                            <a:schemeClr val="bg1"/>
                          </a:solidFill>
                        </a:rPr>
                        <a:t>BOOT SECTOR </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MASTER</a:t>
                      </a:r>
                      <a:r>
                        <a:rPr lang="en-US" b="1" baseline="0" dirty="0" smtClean="0">
                          <a:solidFill>
                            <a:schemeClr val="bg1"/>
                          </a:solidFill>
                        </a:rPr>
                        <a:t> FILE</a:t>
                      </a:r>
                    </a:p>
                    <a:p>
                      <a:pPr algn="ctr"/>
                      <a:r>
                        <a:rPr lang="en-US" b="1" baseline="0" dirty="0" smtClean="0">
                          <a:solidFill>
                            <a:schemeClr val="bg1"/>
                          </a:solidFill>
                        </a:rPr>
                        <a:t>TABLE</a:t>
                      </a:r>
                      <a:endParaRPr lang="en-US" b="1" dirty="0" smtClean="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SYSTEM</a:t>
                      </a:r>
                    </a:p>
                    <a:p>
                      <a:pPr algn="ctr"/>
                      <a:r>
                        <a:rPr lang="en-US" b="1" dirty="0" smtClean="0">
                          <a:solidFill>
                            <a:schemeClr val="bg1"/>
                          </a:solidFill>
                        </a:rPr>
                        <a:t>FILES</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FILE</a:t>
                      </a:r>
                    </a:p>
                    <a:p>
                      <a:pPr algn="ctr"/>
                      <a:r>
                        <a:rPr lang="en-US" b="1" dirty="0" smtClean="0">
                          <a:solidFill>
                            <a:schemeClr val="bg1"/>
                          </a:solidFill>
                        </a:rPr>
                        <a:t> AREA</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812927593"/>
                  </a:ext>
                </a:extLst>
              </a:tr>
            </a:tbl>
          </a:graphicData>
        </a:graphic>
      </p:graphicFrame>
      <p:sp>
        <p:nvSpPr>
          <p:cNvPr id="5" name="Text Placeholder 1"/>
          <p:cNvSpPr txBox="1">
            <a:spLocks/>
          </p:cNvSpPr>
          <p:nvPr/>
        </p:nvSpPr>
        <p:spPr>
          <a:xfrm>
            <a:off x="6204857" y="2585256"/>
            <a:ext cx="5156790" cy="3375382"/>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1800"/>
              </a:spcAft>
              <a:buFont typeface="Arial" panose="020B0604020202020204" pitchFamily="34" charset="0"/>
              <a:buNone/>
              <a:defRPr sz="1600" kern="1200">
                <a:solidFill>
                  <a:schemeClr val="bg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b="1" u="sng" dirty="0" smtClean="0">
                <a:solidFill>
                  <a:prstClr val="white"/>
                </a:solidFill>
              </a:rPr>
              <a:t>File Area</a:t>
            </a:r>
            <a:r>
              <a:rPr lang="en-US" sz="2400" dirty="0" smtClean="0">
                <a:solidFill>
                  <a:prstClr val="white"/>
                </a:solidFill>
              </a:rPr>
              <a:t>: (analogous to Data Area in FAT)</a:t>
            </a:r>
          </a:p>
          <a:p>
            <a:pPr marL="342900" indent="-342900" algn="just">
              <a:lnSpc>
                <a:spcPct val="100000"/>
              </a:lnSpc>
              <a:buFont typeface="Wingdings" panose="05000000000000000000" pitchFamily="2" charset="2"/>
              <a:buChar char="Ø"/>
            </a:pPr>
            <a:r>
              <a:rPr lang="en-US" sz="2400" dirty="0" smtClean="0">
                <a:solidFill>
                  <a:prstClr val="white"/>
                </a:solidFill>
              </a:rPr>
              <a:t> This </a:t>
            </a:r>
            <a:r>
              <a:rPr lang="en-US" sz="2400" dirty="0">
                <a:solidFill>
                  <a:prstClr val="white"/>
                </a:solidFill>
              </a:rPr>
              <a:t>is the place where actual data is stored on the disk. </a:t>
            </a:r>
            <a:endParaRPr lang="en-US" sz="2400" dirty="0" smtClean="0">
              <a:solidFill>
                <a:prstClr val="white"/>
              </a:solidFill>
            </a:endParaRPr>
          </a:p>
          <a:p>
            <a:pPr marL="342900" indent="-342900" algn="just">
              <a:lnSpc>
                <a:spcPct val="100000"/>
              </a:lnSpc>
              <a:buFont typeface="Wingdings" panose="05000000000000000000" pitchFamily="2" charset="2"/>
              <a:buChar char="Ø"/>
            </a:pPr>
            <a:r>
              <a:rPr lang="en-US" sz="2400" dirty="0" smtClean="0">
                <a:solidFill>
                  <a:prstClr val="white"/>
                </a:solidFill>
              </a:rPr>
              <a:t> </a:t>
            </a:r>
            <a:r>
              <a:rPr lang="en-US" sz="2400" dirty="0">
                <a:solidFill>
                  <a:prstClr val="white"/>
                </a:solidFill>
              </a:rPr>
              <a:t>It spans across the remaining sectors of the disk.</a:t>
            </a:r>
          </a:p>
        </p:txBody>
      </p:sp>
    </p:spTree>
    <p:extLst>
      <p:ext uri="{BB962C8B-B14F-4D97-AF65-F5344CB8AC3E}">
        <p14:creationId xmlns:p14="http://schemas.microsoft.com/office/powerpoint/2010/main" val="13520480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Master File Table</a:t>
            </a:r>
            <a:endParaRPr lang="en-US" dirty="0"/>
          </a:p>
        </p:txBody>
      </p:sp>
      <p:sp>
        <p:nvSpPr>
          <p:cNvPr id="5" name="TextBox 4"/>
          <p:cNvSpPr txBox="1"/>
          <p:nvPr/>
        </p:nvSpPr>
        <p:spPr>
          <a:xfrm>
            <a:off x="5316583" y="1802674"/>
            <a:ext cx="6387737" cy="4154984"/>
          </a:xfrm>
          <a:prstGeom prst="rect">
            <a:avLst/>
          </a:prstGeom>
          <a:noFill/>
        </p:spPr>
        <p:txBody>
          <a:bodyPr wrap="square" rtlCol="0">
            <a:spAutoFit/>
          </a:bodyPr>
          <a:lstStyle/>
          <a:p>
            <a:pPr marL="342900" indent="-342900" algn="just">
              <a:buClr>
                <a:srgbClr val="0070C0"/>
              </a:buClr>
              <a:buFont typeface="Wingdings" panose="05000000000000000000" pitchFamily="2" charset="2"/>
              <a:buChar char="Ø"/>
            </a:pPr>
            <a:r>
              <a:rPr lang="en-US" sz="2400" dirty="0">
                <a:solidFill>
                  <a:srgbClr val="000000"/>
                </a:solidFill>
              </a:rPr>
              <a:t>Its </a:t>
            </a:r>
            <a:r>
              <a:rPr lang="en-US" sz="2400" dirty="0">
                <a:solidFill>
                  <a:srgbClr val="000000"/>
                </a:solidFill>
              </a:rPr>
              <a:t>is like an Index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Stores </a:t>
            </a:r>
            <a:r>
              <a:rPr lang="en-US" sz="2400" dirty="0">
                <a:solidFill>
                  <a:srgbClr val="000000"/>
                </a:solidFill>
              </a:rPr>
              <a:t>Information about every file and table which is stored in the volume on a disk.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There </a:t>
            </a:r>
            <a:r>
              <a:rPr lang="en-US" sz="2400" dirty="0">
                <a:solidFill>
                  <a:srgbClr val="000000"/>
                </a:solidFill>
              </a:rPr>
              <a:t>is at least one record for every file and directory.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It </a:t>
            </a:r>
            <a:r>
              <a:rPr lang="en-US" sz="2400" dirty="0">
                <a:solidFill>
                  <a:srgbClr val="000000"/>
                </a:solidFill>
              </a:rPr>
              <a:t>stores the details like , type, size, date/time of the creation of the file, date/time about the recent modification and author identity.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3" y="1238794"/>
            <a:ext cx="3879669" cy="3879669"/>
          </a:xfrm>
          <a:prstGeom prst="rect">
            <a:avLst/>
          </a:prstGeom>
        </p:spPr>
      </p:pic>
    </p:spTree>
    <p:extLst>
      <p:ext uri="{BB962C8B-B14F-4D97-AF65-F5344CB8AC3E}">
        <p14:creationId xmlns:p14="http://schemas.microsoft.com/office/powerpoint/2010/main" val="134270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5"/>
            <a:ext cx="10865257" cy="3776355"/>
          </a:xfrm>
        </p:spPr>
        <p:txBody>
          <a:bodyPr>
            <a:normAutofit lnSpcReduction="10000"/>
          </a:bodyPr>
          <a:lstStyle/>
          <a:p>
            <a:pPr marL="342900" indent="-342900" algn="just">
              <a:lnSpc>
                <a:spcPct val="100000"/>
              </a:lnSpc>
              <a:buFont typeface="Wingdings" panose="05000000000000000000" pitchFamily="2" charset="2"/>
              <a:buChar char="Ø"/>
            </a:pPr>
            <a:r>
              <a:rPr lang="en-US" sz="2400" u="sng" dirty="0" smtClean="0">
                <a:solidFill>
                  <a:schemeClr val="bg1"/>
                </a:solidFill>
              </a:rPr>
              <a:t>Standard Information</a:t>
            </a:r>
            <a:r>
              <a:rPr lang="en-US" sz="2400" dirty="0" smtClean="0">
                <a:solidFill>
                  <a:schemeClr val="bg1"/>
                </a:solidFill>
              </a:rPr>
              <a:t> </a:t>
            </a:r>
            <a:r>
              <a:rPr lang="en-US" sz="2400" dirty="0">
                <a:solidFill>
                  <a:schemeClr val="bg1"/>
                </a:solidFill>
              </a:rPr>
              <a:t>: Include access attributes such as read only, read/write etc</a:t>
            </a:r>
            <a:r>
              <a:rPr lang="en-US" sz="2400" dirty="0" smtClean="0">
                <a:solidFill>
                  <a:schemeClr val="bg1"/>
                </a:solidFill>
              </a:rPr>
              <a:t>.</a:t>
            </a:r>
          </a:p>
          <a:p>
            <a:pPr algn="just">
              <a:lnSpc>
                <a:spcPct val="100000"/>
              </a:lnSpc>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File Name </a:t>
            </a:r>
            <a:r>
              <a:rPr lang="en-US" sz="2400" dirty="0" smtClean="0">
                <a:solidFill>
                  <a:schemeClr val="bg1"/>
                </a:solidFill>
              </a:rPr>
              <a:t>: </a:t>
            </a:r>
            <a:r>
              <a:rPr lang="en-US" sz="2400" dirty="0">
                <a:solidFill>
                  <a:schemeClr val="bg1"/>
                </a:solidFill>
              </a:rPr>
              <a:t>A file or a directory must have a name.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Security </a:t>
            </a:r>
            <a:r>
              <a:rPr lang="en-US" sz="2400" u="sng" dirty="0">
                <a:solidFill>
                  <a:schemeClr val="bg1"/>
                </a:solidFill>
              </a:rPr>
              <a:t>descriptor</a:t>
            </a:r>
            <a:r>
              <a:rPr lang="en-US" sz="2400" dirty="0">
                <a:solidFill>
                  <a:schemeClr val="bg1"/>
                </a:solidFill>
              </a:rPr>
              <a:t> : Specifies who owns the file and who else can access it.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Data </a:t>
            </a:r>
            <a:r>
              <a:rPr lang="en-US" sz="2400" dirty="0" smtClean="0">
                <a:solidFill>
                  <a:schemeClr val="bg1"/>
                </a:solidFill>
              </a:rPr>
              <a:t>: </a:t>
            </a:r>
            <a:r>
              <a:rPr lang="en-US" sz="2400" dirty="0">
                <a:solidFill>
                  <a:schemeClr val="bg1"/>
                </a:solidFill>
              </a:rPr>
              <a:t>The actual content of the file.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Extended attributes </a:t>
            </a:r>
            <a:r>
              <a:rPr lang="en-US" sz="2400" dirty="0" smtClean="0">
                <a:solidFill>
                  <a:schemeClr val="bg1"/>
                </a:solidFill>
              </a:rPr>
              <a:t>: </a:t>
            </a:r>
            <a:r>
              <a:rPr lang="en-US" sz="2400" dirty="0">
                <a:solidFill>
                  <a:schemeClr val="bg1"/>
                </a:solidFill>
              </a:rPr>
              <a:t>Any additional attributes that the author wants to define.</a:t>
            </a:r>
            <a:endParaRPr lang="en-US" sz="3600" u="sng" dirty="0">
              <a:solidFill>
                <a:schemeClr val="bg1"/>
              </a:solidFill>
            </a:endParaRPr>
          </a:p>
        </p:txBody>
      </p:sp>
      <p:sp>
        <p:nvSpPr>
          <p:cNvPr id="3" name="Title 2"/>
          <p:cNvSpPr>
            <a:spLocks noGrp="1"/>
          </p:cNvSpPr>
          <p:nvPr>
            <p:ph type="title"/>
          </p:nvPr>
        </p:nvSpPr>
        <p:spPr/>
        <p:txBody>
          <a:bodyPr/>
          <a:lstStyle/>
          <a:p>
            <a:r>
              <a:rPr lang="en-US" dirty="0" smtClean="0"/>
              <a:t>Master File Table Layout </a:t>
            </a:r>
            <a:endParaRPr lang="en-US" dirty="0"/>
          </a:p>
        </p:txBody>
      </p:sp>
      <p:graphicFrame>
        <p:nvGraphicFramePr>
          <p:cNvPr id="4" name="Table 3"/>
          <p:cNvGraphicFramePr>
            <a:graphicFrameLocks noGrp="1"/>
          </p:cNvGraphicFramePr>
          <p:nvPr>
            <p:extLst/>
          </p:nvPr>
        </p:nvGraphicFramePr>
        <p:xfrm>
          <a:off x="1366305" y="1039433"/>
          <a:ext cx="8128000" cy="1181253"/>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xmlns="" val="3477012693"/>
                    </a:ext>
                  </a:extLst>
                </a:gridCol>
                <a:gridCol w="1625600">
                  <a:extLst>
                    <a:ext uri="{9D8B030D-6E8A-4147-A177-3AD203B41FA5}">
                      <a16:colId xmlns:a16="http://schemas.microsoft.com/office/drawing/2014/main" xmlns="" val="4195229695"/>
                    </a:ext>
                  </a:extLst>
                </a:gridCol>
                <a:gridCol w="1625600">
                  <a:extLst>
                    <a:ext uri="{9D8B030D-6E8A-4147-A177-3AD203B41FA5}">
                      <a16:colId xmlns:a16="http://schemas.microsoft.com/office/drawing/2014/main" xmlns="" val="1529485493"/>
                    </a:ext>
                  </a:extLst>
                </a:gridCol>
                <a:gridCol w="1625600">
                  <a:extLst>
                    <a:ext uri="{9D8B030D-6E8A-4147-A177-3AD203B41FA5}">
                      <a16:colId xmlns:a16="http://schemas.microsoft.com/office/drawing/2014/main" xmlns="" val="1124351772"/>
                    </a:ext>
                  </a:extLst>
                </a:gridCol>
                <a:gridCol w="1625600">
                  <a:extLst>
                    <a:ext uri="{9D8B030D-6E8A-4147-A177-3AD203B41FA5}">
                      <a16:colId xmlns:a16="http://schemas.microsoft.com/office/drawing/2014/main" xmlns="" val="4189552566"/>
                    </a:ext>
                  </a:extLst>
                </a:gridCol>
              </a:tblGrid>
              <a:tr h="1181253">
                <a:tc>
                  <a:txBody>
                    <a:bodyPr/>
                    <a:lstStyle/>
                    <a:p>
                      <a:pPr algn="ctr"/>
                      <a:endParaRPr lang="en-US" b="1" dirty="0" smtClean="0">
                        <a:solidFill>
                          <a:schemeClr val="bg1"/>
                        </a:solidFill>
                      </a:endParaRPr>
                    </a:p>
                    <a:p>
                      <a:pPr algn="ctr"/>
                      <a:r>
                        <a:rPr lang="en-US" b="1" dirty="0" smtClean="0">
                          <a:solidFill>
                            <a:schemeClr val="bg1"/>
                          </a:solidFill>
                        </a:rPr>
                        <a:t>STANDARD</a:t>
                      </a:r>
                    </a:p>
                    <a:p>
                      <a:pPr algn="ctr"/>
                      <a:r>
                        <a:rPr lang="en-US" b="1" dirty="0" smtClean="0">
                          <a:solidFill>
                            <a:schemeClr val="bg1"/>
                          </a:solidFill>
                        </a:rPr>
                        <a:t>INFORMATION</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FILE</a:t>
                      </a:r>
                    </a:p>
                    <a:p>
                      <a:pPr algn="ctr"/>
                      <a:r>
                        <a:rPr lang="en-US" b="1" dirty="0" smtClean="0">
                          <a:solidFill>
                            <a:schemeClr val="bg1"/>
                          </a:solidFill>
                        </a:rPr>
                        <a:t> NAME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SECURITY</a:t>
                      </a:r>
                    </a:p>
                    <a:p>
                      <a:pPr algn="ctr"/>
                      <a:r>
                        <a:rPr lang="en-US" b="1" dirty="0" smtClean="0">
                          <a:solidFill>
                            <a:schemeClr val="bg1"/>
                          </a:solidFill>
                        </a:rPr>
                        <a:t>DESCRIPTOR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DATA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EXTENDED</a:t>
                      </a:r>
                    </a:p>
                    <a:p>
                      <a:pPr algn="ctr"/>
                      <a:r>
                        <a:rPr lang="en-US" b="1" dirty="0" smtClean="0">
                          <a:solidFill>
                            <a:schemeClr val="bg1"/>
                          </a:solidFill>
                        </a:rPr>
                        <a:t>ATTRIBUTES</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812927593"/>
                  </a:ext>
                </a:extLst>
              </a:tr>
            </a:tbl>
          </a:graphicData>
        </a:graphic>
      </p:graphicFrame>
    </p:spTree>
    <p:extLst>
      <p:ext uri="{BB962C8B-B14F-4D97-AF65-F5344CB8AC3E}">
        <p14:creationId xmlns:p14="http://schemas.microsoft.com/office/powerpoint/2010/main" val="31664817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System Files</a:t>
            </a:r>
            <a:endParaRPr lang="en-US" dirty="0"/>
          </a:p>
        </p:txBody>
      </p:sp>
      <p:sp>
        <p:nvSpPr>
          <p:cNvPr id="5" name="TextBox 4"/>
          <p:cNvSpPr txBox="1"/>
          <p:nvPr/>
        </p:nvSpPr>
        <p:spPr>
          <a:xfrm>
            <a:off x="5264332" y="1881051"/>
            <a:ext cx="6387737" cy="3046988"/>
          </a:xfrm>
          <a:prstGeom prst="rect">
            <a:avLst/>
          </a:prstGeom>
          <a:noFill/>
        </p:spPr>
        <p:txBody>
          <a:bodyPr wrap="square" rtlCol="0">
            <a:spAutoFit/>
          </a:bodyPr>
          <a:lstStyle/>
          <a:p>
            <a:pPr marL="342900" indent="-342900" algn="just">
              <a:buClr>
                <a:srgbClr val="0070C0"/>
              </a:buClr>
              <a:buFont typeface="Wingdings" panose="05000000000000000000" pitchFamily="2" charset="2"/>
              <a:buChar char="Ø"/>
            </a:pPr>
            <a:r>
              <a:rPr lang="en-US" sz="2400" dirty="0">
                <a:solidFill>
                  <a:srgbClr val="000000"/>
                </a:solidFill>
              </a:rPr>
              <a:t>Log </a:t>
            </a:r>
            <a:r>
              <a:rPr lang="en-US" sz="2400" dirty="0">
                <a:solidFill>
                  <a:srgbClr val="000000"/>
                </a:solidFill>
              </a:rPr>
              <a:t>file-Tells about transaction steps used for NTFS recoverability.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Cluster </a:t>
            </a:r>
            <a:r>
              <a:rPr lang="en-US" sz="2400" dirty="0">
                <a:solidFill>
                  <a:srgbClr val="000000"/>
                </a:solidFill>
              </a:rPr>
              <a:t>bit map-Shows which clusters are free or in use.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Attribute </a:t>
            </a:r>
            <a:r>
              <a:rPr lang="en-US" sz="2400" dirty="0">
                <a:solidFill>
                  <a:srgbClr val="000000"/>
                </a:solidFill>
              </a:rPr>
              <a:t>Definition-Tells about the attribute types supported on a volume.</a:t>
            </a:r>
            <a:endParaRPr lang="en-US" sz="3200" dirty="0">
              <a:solidFill>
                <a:srgbClr val="00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749" y="1394732"/>
            <a:ext cx="2762250" cy="2762250"/>
          </a:xfrm>
          <a:prstGeom prst="rect">
            <a:avLst/>
          </a:prstGeom>
        </p:spPr>
      </p:pic>
    </p:spTree>
    <p:extLst>
      <p:ext uri="{BB962C8B-B14F-4D97-AF65-F5344CB8AC3E}">
        <p14:creationId xmlns:p14="http://schemas.microsoft.com/office/powerpoint/2010/main" val="2565847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499463" y="1815736"/>
            <a:ext cx="6387737" cy="4278094"/>
          </a:xfrm>
          <a:prstGeom prst="rect">
            <a:avLst/>
          </a:prstGeom>
          <a:noFill/>
        </p:spPr>
        <p:txBody>
          <a:bodyPr wrap="square" rtlCol="0">
            <a:spAutoFit/>
          </a:bodyPr>
          <a:lstStyle/>
          <a:p>
            <a:pPr algn="just">
              <a:buClr>
                <a:srgbClr val="0070C0"/>
              </a:buClr>
            </a:pPr>
            <a:r>
              <a:rPr lang="en-US" sz="3200" b="1" dirty="0">
                <a:solidFill>
                  <a:srgbClr val="DC303E"/>
                </a:solidFill>
              </a:rPr>
              <a:t>1. RECOVERABILITY: </a:t>
            </a:r>
          </a:p>
          <a:p>
            <a:pPr marL="457200" indent="-457200" algn="just">
              <a:buClr>
                <a:srgbClr val="0070C0"/>
              </a:buClr>
              <a:buFontTx/>
              <a:buAutoNum type="arabicPeriod"/>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In </a:t>
            </a:r>
            <a:r>
              <a:rPr lang="en-US" sz="2400" dirty="0">
                <a:solidFill>
                  <a:srgbClr val="000000"/>
                </a:solidFill>
              </a:rPr>
              <a:t>case of system crash or disk failure, it has the ability to reconstruct its volume and bring it to the consistent state.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Recoverability </a:t>
            </a:r>
            <a:r>
              <a:rPr lang="en-US" sz="2400" dirty="0">
                <a:solidFill>
                  <a:srgbClr val="000000"/>
                </a:solidFill>
              </a:rPr>
              <a:t>comes from the fact, that it uses TRANSACTION processing model. </a:t>
            </a:r>
            <a:endParaRPr lang="en-US" sz="2400" dirty="0">
              <a:solidFill>
                <a:srgbClr val="000000"/>
              </a:solidFill>
            </a:endParaRPr>
          </a:p>
          <a:p>
            <a:pPr marL="342900" indent="-342900" algn="just">
              <a:buClr>
                <a:srgbClr val="0070C0"/>
              </a:buClr>
              <a:buFont typeface="Wingdings" panose="05000000000000000000" pitchFamily="2" charset="2"/>
              <a:buChar char="Ø"/>
            </a:pPr>
            <a:endParaRPr lang="en-US" sz="2400" dirty="0">
              <a:solidFill>
                <a:srgbClr val="000000"/>
              </a:solidFill>
            </a:endParaRPr>
          </a:p>
          <a:p>
            <a:pPr marL="342900" indent="-342900" algn="just">
              <a:buClr>
                <a:srgbClr val="0070C0"/>
              </a:buClr>
              <a:buFont typeface="Wingdings" panose="05000000000000000000" pitchFamily="2" charset="2"/>
              <a:buChar char="Ø"/>
            </a:pPr>
            <a:r>
              <a:rPr lang="en-US" sz="2400" dirty="0">
                <a:solidFill>
                  <a:srgbClr val="000000"/>
                </a:solidFill>
              </a:rPr>
              <a:t>Each </a:t>
            </a:r>
            <a:r>
              <a:rPr lang="en-US" sz="2400" dirty="0">
                <a:solidFill>
                  <a:srgbClr val="000000"/>
                </a:solidFill>
              </a:rPr>
              <a:t>operation is considered as atomic, either it is entirely completed or not at all.</a:t>
            </a:r>
            <a:endParaRPr lang="en-US" sz="3200" dirty="0">
              <a:solidFill>
                <a:srgbClr val="000000"/>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9036922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316583" y="2416628"/>
            <a:ext cx="6387737" cy="3046988"/>
          </a:xfrm>
          <a:prstGeom prst="rect">
            <a:avLst/>
          </a:prstGeom>
          <a:noFill/>
        </p:spPr>
        <p:txBody>
          <a:bodyPr wrap="square" rtlCol="0">
            <a:spAutoFit/>
          </a:bodyPr>
          <a:lstStyle/>
          <a:p>
            <a:pPr algn="just">
              <a:buClr>
                <a:srgbClr val="0070C0"/>
              </a:buClr>
            </a:pPr>
            <a:r>
              <a:rPr lang="en-US" sz="3200" b="1" dirty="0">
                <a:solidFill>
                  <a:srgbClr val="DC303E"/>
                </a:solidFill>
              </a:rPr>
              <a:t>2. AVAILABILITY: </a:t>
            </a:r>
            <a:r>
              <a:rPr lang="en-US" sz="2400" dirty="0">
                <a:solidFill>
                  <a:srgbClr val="000000"/>
                </a:solidFill>
              </a:rPr>
              <a:t>NTFS </a:t>
            </a:r>
            <a:r>
              <a:rPr lang="en-US" sz="2400" dirty="0">
                <a:solidFill>
                  <a:srgbClr val="000000"/>
                </a:solidFill>
              </a:rPr>
              <a:t>system maintains multiple copies of the critical files, so in event of the failure of a portion of a disk, files can be accessed from other location</a:t>
            </a:r>
            <a:r>
              <a:rPr lang="en-US" sz="2400" dirty="0">
                <a:solidFill>
                  <a:srgbClr val="000000"/>
                </a:solidFill>
              </a:rPr>
              <a:t>.</a:t>
            </a:r>
          </a:p>
          <a:p>
            <a:pPr algn="just">
              <a:buClr>
                <a:srgbClr val="0070C0"/>
              </a:buClr>
            </a:pPr>
            <a:endParaRPr lang="en-US" sz="3200" b="1" dirty="0">
              <a:solidFill>
                <a:srgbClr val="DC303E"/>
              </a:solidFill>
            </a:endParaRPr>
          </a:p>
          <a:p>
            <a:pPr algn="just">
              <a:buClr>
                <a:srgbClr val="0070C0"/>
              </a:buClr>
            </a:pPr>
            <a:r>
              <a:rPr lang="en-US" sz="3200" b="1" dirty="0">
                <a:solidFill>
                  <a:srgbClr val="DC303E"/>
                </a:solidFill>
              </a:rPr>
              <a:t>3. JOURNALING: </a:t>
            </a:r>
            <a:r>
              <a:rPr lang="en-US" sz="2400" dirty="0">
                <a:solidFill>
                  <a:srgbClr val="000000"/>
                </a:solidFill>
              </a:rPr>
              <a:t>NTFS </a:t>
            </a:r>
            <a:r>
              <a:rPr lang="en-US" sz="2400" dirty="0">
                <a:solidFill>
                  <a:srgbClr val="000000"/>
                </a:solidFill>
              </a:rPr>
              <a:t>keeps a log of all changes made to files on the volumes </a:t>
            </a:r>
            <a:r>
              <a:rPr lang="en-US" sz="2400" dirty="0">
                <a:solidFill>
                  <a:srgbClr val="000000"/>
                </a:solidFill>
              </a:rPr>
              <a:t>.</a:t>
            </a:r>
            <a:endParaRPr lang="en-US" sz="2400" dirty="0">
              <a:solidFill>
                <a:srgbClr val="000000"/>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36249249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486401" y="2076993"/>
            <a:ext cx="5904412" cy="3785652"/>
          </a:xfrm>
          <a:prstGeom prst="rect">
            <a:avLst/>
          </a:prstGeom>
          <a:noFill/>
        </p:spPr>
        <p:txBody>
          <a:bodyPr wrap="square" rtlCol="0">
            <a:spAutoFit/>
          </a:bodyPr>
          <a:lstStyle/>
          <a:p>
            <a:pPr algn="just">
              <a:buClr>
                <a:srgbClr val="0070C0"/>
              </a:buClr>
            </a:pPr>
            <a:r>
              <a:rPr lang="en-US" sz="3200" b="1" dirty="0">
                <a:solidFill>
                  <a:srgbClr val="DC303E"/>
                </a:solidFill>
              </a:rPr>
              <a:t>4</a:t>
            </a:r>
            <a:r>
              <a:rPr lang="en-US" sz="3200" b="1" dirty="0">
                <a:solidFill>
                  <a:srgbClr val="DC303E"/>
                </a:solidFill>
              </a:rPr>
              <a:t>. SECURITY: </a:t>
            </a:r>
            <a:r>
              <a:rPr lang="en-US" sz="2400" dirty="0">
                <a:solidFill>
                  <a:srgbClr val="000000"/>
                </a:solidFill>
              </a:rPr>
              <a:t>NTFS is more secure as compared to FAT in the sense that there is a security descriptor attribute, that defines the access rights and prevents </a:t>
            </a:r>
            <a:r>
              <a:rPr lang="en-US" sz="2400" dirty="0">
                <a:solidFill>
                  <a:srgbClr val="000000"/>
                </a:solidFill>
              </a:rPr>
              <a:t>unauthorized </a:t>
            </a:r>
            <a:r>
              <a:rPr lang="en-US" sz="2400" dirty="0">
                <a:solidFill>
                  <a:srgbClr val="000000"/>
                </a:solidFill>
              </a:rPr>
              <a:t>access to the file. </a:t>
            </a:r>
            <a:endParaRPr lang="en-US" sz="2400" dirty="0">
              <a:solidFill>
                <a:srgbClr val="000000"/>
              </a:solidFill>
            </a:endParaRPr>
          </a:p>
          <a:p>
            <a:pPr algn="just">
              <a:buClr>
                <a:srgbClr val="0070C0"/>
              </a:buClr>
            </a:pPr>
            <a:endParaRPr lang="en-US" sz="3200" b="1" dirty="0">
              <a:solidFill>
                <a:srgbClr val="DC303E"/>
              </a:solidFill>
            </a:endParaRPr>
          </a:p>
          <a:p>
            <a:pPr algn="just">
              <a:buClr>
                <a:srgbClr val="0070C0"/>
              </a:buClr>
            </a:pPr>
            <a:r>
              <a:rPr lang="en-US" sz="3200" b="1" dirty="0">
                <a:solidFill>
                  <a:srgbClr val="DC303E"/>
                </a:solidFill>
              </a:rPr>
              <a:t>3. COMPRESSION &amp; ENCRYPTION: </a:t>
            </a:r>
            <a:r>
              <a:rPr lang="en-US" sz="2400" dirty="0">
                <a:solidFill>
                  <a:srgbClr val="000000"/>
                </a:solidFill>
              </a:rPr>
              <a:t>Entire directory or any Individual file can be compressed and encrypted transparently</a:t>
            </a:r>
            <a:r>
              <a:rPr lang="en-US" sz="2400" dirty="0">
                <a:solidFill>
                  <a:srgbClr val="000000"/>
                </a:solidFill>
              </a:rPr>
              <a:t>.</a:t>
            </a:r>
            <a:endParaRPr lang="en-US" sz="2400" dirty="0">
              <a:solidFill>
                <a:srgbClr val="00000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3358835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Files </a:t>
            </a:r>
            <a:br>
              <a:rPr lang="en-US" sz="6000" dirty="0" smtClean="0"/>
            </a:br>
            <a:r>
              <a:rPr lang="en-US" sz="6000" dirty="0" smtClean="0"/>
              <a:t>vs. Folders</a:t>
            </a:r>
            <a:endParaRPr lang="en-US" sz="6000" dirty="0"/>
          </a:p>
        </p:txBody>
      </p:sp>
      <p:pic>
        <p:nvPicPr>
          <p:cNvPr id="3" name="Picture 2"/>
          <p:cNvPicPr>
            <a:picLocks noChangeAspect="1"/>
          </p:cNvPicPr>
          <p:nvPr/>
        </p:nvPicPr>
        <p:blipFill rotWithShape="1">
          <a:blip r:embed="rId2"/>
          <a:srcRect r="38521"/>
          <a:stretch/>
        </p:blipFill>
        <p:spPr>
          <a:xfrm>
            <a:off x="5878429" y="1084216"/>
            <a:ext cx="6313572" cy="5773783"/>
          </a:xfrm>
          <a:prstGeom prst="rect">
            <a:avLst/>
          </a:prstGeom>
          <a:ln w="38100">
            <a:solidFill>
              <a:srgbClr val="12ABDB"/>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Tree>
    <p:extLst>
      <p:ext uri="{BB962C8B-B14F-4D97-AF65-F5344CB8AC3E}">
        <p14:creationId xmlns:p14="http://schemas.microsoft.com/office/powerpoint/2010/main" val="32031158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normAutofit/>
          </a:bodyPr>
          <a:lstStyle/>
          <a:p>
            <a:r>
              <a:rPr lang="en-US" sz="4800" b="1" dirty="0" smtClean="0">
                <a:latin typeface="+mn-lt"/>
              </a:rPr>
              <a:t>NTFS vs. FAT</a:t>
            </a:r>
            <a:endParaRPr lang="en-US" sz="4800" b="1"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185" y="1223073"/>
            <a:ext cx="5964815" cy="24011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9867"/>
            <a:ext cx="6505930" cy="50840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925" y="3343715"/>
            <a:ext cx="6274990" cy="3797712"/>
          </a:xfrm>
          <a:prstGeom prst="rect">
            <a:avLst/>
          </a:prstGeom>
        </p:spPr>
      </p:pic>
    </p:spTree>
    <p:extLst>
      <p:ext uri="{BB962C8B-B14F-4D97-AF65-F5344CB8AC3E}">
        <p14:creationId xmlns:p14="http://schemas.microsoft.com/office/powerpoint/2010/main" val="1407691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0" y="0"/>
          <a:ext cx="11335871" cy="6446230"/>
        </p:xfrm>
        <a:graphic>
          <a:graphicData uri="http://schemas.openxmlformats.org/drawingml/2006/table">
            <a:tbl>
              <a:tblPr firstRow="1" bandRow="1">
                <a:tableStyleId>{5C22544A-7EE6-4342-B048-85BDC9FD1C3A}</a:tableStyleId>
              </a:tblPr>
              <a:tblGrid>
                <a:gridCol w="2619471">
                  <a:extLst>
                    <a:ext uri="{9D8B030D-6E8A-4147-A177-3AD203B41FA5}">
                      <a16:colId xmlns:a16="http://schemas.microsoft.com/office/drawing/2014/main" xmlns="" val="2832083174"/>
                    </a:ext>
                  </a:extLst>
                </a:gridCol>
                <a:gridCol w="4291644">
                  <a:extLst>
                    <a:ext uri="{9D8B030D-6E8A-4147-A177-3AD203B41FA5}">
                      <a16:colId xmlns:a16="http://schemas.microsoft.com/office/drawing/2014/main" xmlns="" val="483282983"/>
                    </a:ext>
                  </a:extLst>
                </a:gridCol>
                <a:gridCol w="4424756">
                  <a:extLst>
                    <a:ext uri="{9D8B030D-6E8A-4147-A177-3AD203B41FA5}">
                      <a16:colId xmlns:a16="http://schemas.microsoft.com/office/drawing/2014/main" xmlns="" val="3785644740"/>
                    </a:ext>
                  </a:extLst>
                </a:gridCol>
              </a:tblGrid>
              <a:tr h="529611">
                <a:tc>
                  <a:txBody>
                    <a:bodyPr/>
                    <a:lstStyle/>
                    <a:p>
                      <a:pPr algn="ctr"/>
                      <a:endParaRPr lang="en-US" sz="2400" dirty="0"/>
                    </a:p>
                  </a:txBody>
                  <a:tcPr/>
                </a:tc>
                <a:tc>
                  <a:txBody>
                    <a:bodyPr/>
                    <a:lstStyle/>
                    <a:p>
                      <a:pPr algn="ctr"/>
                      <a:r>
                        <a:rPr lang="en-US" sz="2400" dirty="0" smtClean="0"/>
                        <a:t>NTFS</a:t>
                      </a:r>
                      <a:endParaRPr lang="en-US" sz="2400" dirty="0"/>
                    </a:p>
                  </a:txBody>
                  <a:tcPr/>
                </a:tc>
                <a:tc>
                  <a:txBody>
                    <a:bodyPr/>
                    <a:lstStyle/>
                    <a:p>
                      <a:pPr algn="ctr"/>
                      <a:r>
                        <a:rPr lang="en-US" sz="2400" dirty="0" smtClean="0"/>
                        <a:t>FAT</a:t>
                      </a:r>
                      <a:endParaRPr lang="en-US" sz="2400" dirty="0"/>
                    </a:p>
                  </a:txBody>
                  <a:tcPr/>
                </a:tc>
                <a:extLst>
                  <a:ext uri="{0D108BD9-81ED-4DB2-BD59-A6C34878D82A}">
                    <a16:rowId xmlns:a16="http://schemas.microsoft.com/office/drawing/2014/main" xmlns="" val="3958735540"/>
                  </a:ext>
                </a:extLst>
              </a:tr>
              <a:tr h="998839">
                <a:tc>
                  <a:txBody>
                    <a:bodyPr/>
                    <a:lstStyle/>
                    <a:p>
                      <a:pPr algn="ctr"/>
                      <a:r>
                        <a:rPr lang="en-US" sz="2400" b="0" i="0" kern="1200" dirty="0" smtClean="0">
                          <a:solidFill>
                            <a:schemeClr val="dk1"/>
                          </a:solidFill>
                          <a:effectLst/>
                          <a:latin typeface="+mn-lt"/>
                          <a:ea typeface="+mn-ea"/>
                          <a:cs typeface="+mn-cs"/>
                        </a:rPr>
                        <a:t>Security</a:t>
                      </a:r>
                      <a:endParaRPr lang="en-US" sz="2400" dirty="0"/>
                    </a:p>
                  </a:txBody>
                  <a:tcPr/>
                </a:tc>
                <a:tc>
                  <a:txBody>
                    <a:bodyPr/>
                    <a:lstStyle/>
                    <a:p>
                      <a:pPr algn="ctr"/>
                      <a:r>
                        <a:rPr lang="en-US" sz="2400" b="0" i="0" kern="1200" dirty="0" smtClean="0">
                          <a:solidFill>
                            <a:schemeClr val="dk1"/>
                          </a:solidFill>
                          <a:effectLst/>
                          <a:latin typeface="+mn-lt"/>
                          <a:ea typeface="+mn-ea"/>
                          <a:cs typeface="+mn-cs"/>
                        </a:rPr>
                        <a:t>It provides complete security to files and folders in the system.</a:t>
                      </a:r>
                      <a:endParaRPr lang="en-US" sz="2400" dirty="0"/>
                    </a:p>
                  </a:txBody>
                  <a:tcPr/>
                </a:tc>
                <a:tc>
                  <a:txBody>
                    <a:bodyPr/>
                    <a:lstStyle/>
                    <a:p>
                      <a:pPr algn="ctr"/>
                      <a:r>
                        <a:rPr lang="en-US" sz="2400" b="0" i="0" kern="1200" dirty="0" smtClean="0">
                          <a:solidFill>
                            <a:schemeClr val="dk1"/>
                          </a:solidFill>
                          <a:effectLst/>
                          <a:latin typeface="+mn-lt"/>
                          <a:ea typeface="+mn-ea"/>
                          <a:cs typeface="+mn-cs"/>
                        </a:rPr>
                        <a:t>There is no security of files and folders in the system.</a:t>
                      </a:r>
                      <a:endParaRPr lang="en-US" sz="2400" dirty="0"/>
                    </a:p>
                  </a:txBody>
                  <a:tcPr/>
                </a:tc>
                <a:extLst>
                  <a:ext uri="{0D108BD9-81ED-4DB2-BD59-A6C34878D82A}">
                    <a16:rowId xmlns:a16="http://schemas.microsoft.com/office/drawing/2014/main" xmlns="" val="357520725"/>
                  </a:ext>
                </a:extLst>
              </a:tr>
              <a:tr h="1230956">
                <a:tc>
                  <a:txBody>
                    <a:bodyPr/>
                    <a:lstStyle/>
                    <a:p>
                      <a:pPr algn="ctr"/>
                      <a:r>
                        <a:rPr lang="en-US" sz="2400" dirty="0" smtClean="0"/>
                        <a:t>Activity Log</a:t>
                      </a:r>
                      <a:endParaRPr lang="en-US" sz="2400" dirty="0"/>
                    </a:p>
                  </a:txBody>
                  <a:tcPr/>
                </a:tc>
                <a:tc>
                  <a:txBody>
                    <a:bodyPr/>
                    <a:lstStyle/>
                    <a:p>
                      <a:pPr algn="ctr"/>
                      <a:r>
                        <a:rPr lang="en-US" sz="2400" b="0" i="0" kern="1200" dirty="0" smtClean="0">
                          <a:solidFill>
                            <a:schemeClr val="dk1"/>
                          </a:solidFill>
                          <a:effectLst/>
                          <a:latin typeface="+mn-lt"/>
                          <a:ea typeface="+mn-ea"/>
                          <a:cs typeface="+mn-cs"/>
                        </a:rPr>
                        <a:t>In case of any failure, the files and folders can be easily restored.</a:t>
                      </a:r>
                      <a:endParaRPr lang="en-US" sz="2400" dirty="0"/>
                    </a:p>
                  </a:txBody>
                  <a:tcPr/>
                </a:tc>
                <a:tc>
                  <a:txBody>
                    <a:bodyPr/>
                    <a:lstStyle/>
                    <a:p>
                      <a:pPr algn="ctr"/>
                      <a:r>
                        <a:rPr lang="en-US" sz="2400" b="0" i="0" kern="1200" dirty="0" smtClean="0">
                          <a:solidFill>
                            <a:schemeClr val="dk1"/>
                          </a:solidFill>
                          <a:effectLst/>
                          <a:latin typeface="+mn-lt"/>
                          <a:ea typeface="+mn-ea"/>
                          <a:cs typeface="+mn-cs"/>
                        </a:rPr>
                        <a:t>In case of any failure, the files and folders are not recovered or restored.</a:t>
                      </a:r>
                      <a:endParaRPr lang="en-US" sz="2400" dirty="0"/>
                    </a:p>
                  </a:txBody>
                  <a:tcPr/>
                </a:tc>
                <a:extLst>
                  <a:ext uri="{0D108BD9-81ED-4DB2-BD59-A6C34878D82A}">
                    <a16:rowId xmlns:a16="http://schemas.microsoft.com/office/drawing/2014/main" xmlns="" val="668831568"/>
                  </a:ext>
                </a:extLst>
              </a:tr>
              <a:tr h="852200">
                <a:tc>
                  <a:txBody>
                    <a:bodyPr/>
                    <a:lstStyle/>
                    <a:p>
                      <a:pPr algn="ctr"/>
                      <a:r>
                        <a:rPr lang="en-US" sz="2400" dirty="0" smtClean="0"/>
                        <a:t>File Compression</a:t>
                      </a:r>
                      <a:endParaRPr lang="en-US" sz="2400" dirty="0"/>
                    </a:p>
                  </a:txBody>
                  <a:tcPr/>
                </a:tc>
                <a:tc>
                  <a:txBody>
                    <a:bodyPr/>
                    <a:lstStyle/>
                    <a:p>
                      <a:pPr algn="ctr"/>
                      <a:r>
                        <a:rPr lang="en-US" sz="2400" b="0" i="0" kern="1200" dirty="0" smtClean="0">
                          <a:solidFill>
                            <a:schemeClr val="dk1"/>
                          </a:solidFill>
                          <a:effectLst/>
                          <a:latin typeface="+mn-lt"/>
                          <a:ea typeface="+mn-ea"/>
                          <a:cs typeface="+mn-cs"/>
                        </a:rPr>
                        <a:t>It supports flexible per file compression.</a:t>
                      </a:r>
                      <a:endParaRPr lang="en-US" sz="2400" dirty="0"/>
                    </a:p>
                  </a:txBody>
                  <a:tcPr/>
                </a:tc>
                <a:tc>
                  <a:txBody>
                    <a:bodyPr/>
                    <a:lstStyle/>
                    <a:p>
                      <a:pPr algn="ctr"/>
                      <a:r>
                        <a:rPr lang="en-US" sz="2400" b="0" i="0" kern="1200" dirty="0" smtClean="0">
                          <a:solidFill>
                            <a:schemeClr val="dk1"/>
                          </a:solidFill>
                          <a:effectLst/>
                          <a:latin typeface="+mn-lt"/>
                          <a:ea typeface="+mn-ea"/>
                          <a:cs typeface="+mn-cs"/>
                        </a:rPr>
                        <a:t>No such compression is supported.</a:t>
                      </a:r>
                      <a:endParaRPr lang="en-US" sz="2400" dirty="0"/>
                    </a:p>
                  </a:txBody>
                  <a:tcPr/>
                </a:tc>
                <a:extLst>
                  <a:ext uri="{0D108BD9-81ED-4DB2-BD59-A6C34878D82A}">
                    <a16:rowId xmlns:a16="http://schemas.microsoft.com/office/drawing/2014/main" xmlns="" val="3028729266"/>
                  </a:ext>
                </a:extLst>
              </a:tr>
              <a:tr h="529611">
                <a:tc>
                  <a:txBody>
                    <a:bodyPr/>
                    <a:lstStyle/>
                    <a:p>
                      <a:pPr algn="ctr"/>
                      <a:r>
                        <a:rPr lang="en-US" sz="2400" dirty="0" smtClean="0"/>
                        <a:t>File Size</a:t>
                      </a:r>
                      <a:endParaRPr lang="en-US" sz="2400" dirty="0"/>
                    </a:p>
                  </a:txBody>
                  <a:tcPr/>
                </a:tc>
                <a:tc>
                  <a:txBody>
                    <a:bodyPr/>
                    <a:lstStyle/>
                    <a:p>
                      <a:pPr algn="ctr"/>
                      <a:r>
                        <a:rPr lang="en-US" sz="2400" b="0" i="0" kern="1200" dirty="0" smtClean="0">
                          <a:solidFill>
                            <a:schemeClr val="dk1"/>
                          </a:solidFill>
                          <a:effectLst/>
                          <a:latin typeface="+mn-lt"/>
                          <a:ea typeface="+mn-ea"/>
                          <a:cs typeface="+mn-cs"/>
                        </a:rPr>
                        <a:t>It can be 4GB to 64 GB</a:t>
                      </a:r>
                      <a:endParaRPr lang="en-US" sz="2400" dirty="0"/>
                    </a:p>
                  </a:txBody>
                  <a:tcPr/>
                </a:tc>
                <a:tc>
                  <a:txBody>
                    <a:bodyPr/>
                    <a:lstStyle/>
                    <a:p>
                      <a:pPr algn="ctr"/>
                      <a:r>
                        <a:rPr lang="en-US" sz="2400" b="0" i="0" kern="1200" dirty="0" smtClean="0">
                          <a:solidFill>
                            <a:schemeClr val="dk1"/>
                          </a:solidFill>
                          <a:effectLst/>
                          <a:latin typeface="+mn-lt"/>
                          <a:ea typeface="+mn-ea"/>
                          <a:cs typeface="+mn-cs"/>
                        </a:rPr>
                        <a:t>It is 4GB Max</a:t>
                      </a:r>
                      <a:endParaRPr lang="en-US" sz="2400" dirty="0"/>
                    </a:p>
                  </a:txBody>
                  <a:tcPr/>
                </a:tc>
                <a:extLst>
                  <a:ext uri="{0D108BD9-81ED-4DB2-BD59-A6C34878D82A}">
                    <a16:rowId xmlns:a16="http://schemas.microsoft.com/office/drawing/2014/main" xmlns="" val="3360167585"/>
                  </a:ext>
                </a:extLst>
              </a:tr>
              <a:tr h="1306174">
                <a:tc>
                  <a:txBody>
                    <a:bodyPr/>
                    <a:lstStyle/>
                    <a:p>
                      <a:pPr algn="ctr"/>
                      <a:r>
                        <a:rPr lang="en-US" sz="2400" dirty="0" smtClean="0"/>
                        <a:t>OS Compatibility</a:t>
                      </a:r>
                      <a:endParaRPr lang="en-US" sz="2400" dirty="0"/>
                    </a:p>
                  </a:txBody>
                  <a:tcPr/>
                </a:tc>
                <a:tc>
                  <a:txBody>
                    <a:bodyPr/>
                    <a:lstStyle/>
                    <a:p>
                      <a:pPr algn="ctr"/>
                      <a:r>
                        <a:rPr lang="en-US" sz="2400" b="0" i="0" kern="1200" dirty="0" smtClean="0">
                          <a:solidFill>
                            <a:schemeClr val="dk1"/>
                          </a:solidFill>
                          <a:effectLst/>
                          <a:latin typeface="+mn-lt"/>
                          <a:ea typeface="+mn-ea"/>
                          <a:cs typeface="+mn-cs"/>
                        </a:rPr>
                        <a:t>It only allows accessing on the recognized platforms, on a running computer.</a:t>
                      </a:r>
                      <a:endParaRPr lang="en-US" sz="2400" dirty="0"/>
                    </a:p>
                  </a:txBody>
                  <a:tcPr/>
                </a:tc>
                <a:tc>
                  <a:txBody>
                    <a:bodyPr/>
                    <a:lstStyle/>
                    <a:p>
                      <a:pPr algn="ctr"/>
                      <a:r>
                        <a:rPr lang="en-US" sz="2400" b="0" i="0" kern="1200" dirty="0" smtClean="0">
                          <a:solidFill>
                            <a:schemeClr val="dk1"/>
                          </a:solidFill>
                          <a:effectLst/>
                          <a:latin typeface="+mn-lt"/>
                          <a:ea typeface="+mn-ea"/>
                          <a:cs typeface="+mn-cs"/>
                        </a:rPr>
                        <a:t>It allows the accessing of files when the computer running on other or different platforms.</a:t>
                      </a:r>
                      <a:endParaRPr lang="en-US" sz="2400" dirty="0"/>
                    </a:p>
                  </a:txBody>
                  <a:tcPr/>
                </a:tc>
                <a:extLst>
                  <a:ext uri="{0D108BD9-81ED-4DB2-BD59-A6C34878D82A}">
                    <a16:rowId xmlns:a16="http://schemas.microsoft.com/office/drawing/2014/main" xmlns="" val="2068556498"/>
                  </a:ext>
                </a:extLst>
              </a:tr>
              <a:tr h="998839">
                <a:tc>
                  <a:txBody>
                    <a:bodyPr/>
                    <a:lstStyle/>
                    <a:p>
                      <a:pPr algn="ctr"/>
                      <a:r>
                        <a:rPr lang="en-US" sz="2400" dirty="0" smtClean="0"/>
                        <a:t>Data</a:t>
                      </a:r>
                      <a:r>
                        <a:rPr lang="en-US" sz="2400" baseline="0" dirty="0" smtClean="0"/>
                        <a:t> Sharing</a:t>
                      </a:r>
                      <a:endParaRPr lang="en-US" sz="2400" dirty="0"/>
                    </a:p>
                  </a:txBody>
                  <a:tcPr/>
                </a:tc>
                <a:tc>
                  <a:txBody>
                    <a:bodyPr/>
                    <a:lstStyle/>
                    <a:p>
                      <a:pPr algn="ctr"/>
                      <a:r>
                        <a:rPr lang="en-US" sz="2400" b="0" i="0" kern="1200" dirty="0" smtClean="0">
                          <a:solidFill>
                            <a:schemeClr val="dk1"/>
                          </a:solidFill>
                          <a:effectLst/>
                          <a:latin typeface="+mn-lt"/>
                          <a:ea typeface="+mn-ea"/>
                          <a:cs typeface="+mn-cs"/>
                        </a:rPr>
                        <a:t>It does not allow sharing data between the operating systems.</a:t>
                      </a:r>
                      <a:endParaRPr lang="en-US" sz="2400" dirty="0"/>
                    </a:p>
                  </a:txBody>
                  <a:tcPr/>
                </a:tc>
                <a:tc>
                  <a:txBody>
                    <a:bodyPr/>
                    <a:lstStyle/>
                    <a:p>
                      <a:pPr algn="ctr"/>
                      <a:r>
                        <a:rPr lang="en-US" sz="2400" b="0" i="0" kern="1200" dirty="0" smtClean="0">
                          <a:solidFill>
                            <a:schemeClr val="dk1"/>
                          </a:solidFill>
                          <a:effectLst/>
                          <a:latin typeface="+mn-lt"/>
                          <a:ea typeface="+mn-ea"/>
                          <a:cs typeface="+mn-cs"/>
                        </a:rPr>
                        <a:t>It allows sharing data between the operating systems.</a:t>
                      </a:r>
                      <a:endParaRPr lang="en-US" sz="2400" dirty="0"/>
                    </a:p>
                  </a:txBody>
                  <a:tcPr/>
                </a:tc>
                <a:extLst>
                  <a:ext uri="{0D108BD9-81ED-4DB2-BD59-A6C34878D82A}">
                    <a16:rowId xmlns:a16="http://schemas.microsoft.com/office/drawing/2014/main" xmlns="" val="428234659"/>
                  </a:ext>
                </a:extLst>
              </a:tr>
            </a:tbl>
          </a:graphicData>
        </a:graphic>
      </p:graphicFrame>
    </p:spTree>
    <p:extLst>
      <p:ext uri="{BB962C8B-B14F-4D97-AF65-F5344CB8AC3E}">
        <p14:creationId xmlns:p14="http://schemas.microsoft.com/office/powerpoint/2010/main" val="1356005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0" y="1081608"/>
          <a:ext cx="7073153" cy="5267219"/>
        </p:xfrm>
        <a:graphic>
          <a:graphicData uri="http://schemas.openxmlformats.org/drawingml/2006/table">
            <a:tbl>
              <a:tblPr firstRow="1" bandRow="1">
                <a:tableStyleId>{5C22544A-7EE6-4342-B048-85BDC9FD1C3A}</a:tableStyleId>
              </a:tblPr>
              <a:tblGrid>
                <a:gridCol w="2608729">
                  <a:extLst>
                    <a:ext uri="{9D8B030D-6E8A-4147-A177-3AD203B41FA5}">
                      <a16:colId xmlns:a16="http://schemas.microsoft.com/office/drawing/2014/main" xmlns="" val="2832083174"/>
                    </a:ext>
                  </a:extLst>
                </a:gridCol>
                <a:gridCol w="1479177">
                  <a:extLst>
                    <a:ext uri="{9D8B030D-6E8A-4147-A177-3AD203B41FA5}">
                      <a16:colId xmlns:a16="http://schemas.microsoft.com/office/drawing/2014/main" xmlns="" val="483282983"/>
                    </a:ext>
                  </a:extLst>
                </a:gridCol>
                <a:gridCol w="1559859">
                  <a:extLst>
                    <a:ext uri="{9D8B030D-6E8A-4147-A177-3AD203B41FA5}">
                      <a16:colId xmlns:a16="http://schemas.microsoft.com/office/drawing/2014/main" xmlns="" val="3785644740"/>
                    </a:ext>
                  </a:extLst>
                </a:gridCol>
                <a:gridCol w="1425388">
                  <a:extLst>
                    <a:ext uri="{9D8B030D-6E8A-4147-A177-3AD203B41FA5}">
                      <a16:colId xmlns:a16="http://schemas.microsoft.com/office/drawing/2014/main" xmlns="" val="282969027"/>
                    </a:ext>
                  </a:extLst>
                </a:gridCol>
              </a:tblGrid>
              <a:tr h="904518">
                <a:tc>
                  <a:txBody>
                    <a:bodyPr/>
                    <a:lstStyle/>
                    <a:p>
                      <a:pPr algn="ctr"/>
                      <a:endParaRPr lang="en-US" sz="2400" dirty="0" smtClean="0"/>
                    </a:p>
                    <a:p>
                      <a:pPr algn="ctr"/>
                      <a:r>
                        <a:rPr lang="en-US" sz="2400" dirty="0" smtClean="0"/>
                        <a:t>Operating System</a:t>
                      </a:r>
                      <a:endParaRPr lang="en-US" sz="2400" dirty="0"/>
                    </a:p>
                  </a:txBody>
                  <a:tcPr/>
                </a:tc>
                <a:tc>
                  <a:txBody>
                    <a:bodyPr/>
                    <a:lstStyle/>
                    <a:p>
                      <a:pPr algn="ctr"/>
                      <a:endParaRPr lang="en-US" sz="2400" dirty="0" smtClean="0"/>
                    </a:p>
                    <a:p>
                      <a:pPr algn="ctr"/>
                      <a:r>
                        <a:rPr lang="en-US" sz="2400" dirty="0" smtClean="0"/>
                        <a:t>FAT</a:t>
                      </a:r>
                      <a:r>
                        <a:rPr lang="en-US" sz="2400" baseline="0" dirty="0" smtClean="0"/>
                        <a:t>16</a:t>
                      </a:r>
                    </a:p>
                    <a:p>
                      <a:pPr algn="ctr"/>
                      <a:endParaRPr lang="en-US" sz="2400" dirty="0" smtClean="0"/>
                    </a:p>
                  </a:txBody>
                  <a:tcPr/>
                </a:tc>
                <a:tc>
                  <a:txBody>
                    <a:bodyPr/>
                    <a:lstStyle/>
                    <a:p>
                      <a:pPr algn="ctr"/>
                      <a:endParaRPr lang="en-US" sz="2400" dirty="0" smtClean="0"/>
                    </a:p>
                    <a:p>
                      <a:pPr algn="ctr"/>
                      <a:r>
                        <a:rPr lang="en-US" sz="2400" dirty="0" smtClean="0"/>
                        <a:t>FAT32</a:t>
                      </a:r>
                      <a:endParaRPr lang="en-US" sz="2400" dirty="0"/>
                    </a:p>
                  </a:txBody>
                  <a:tcPr/>
                </a:tc>
                <a:tc>
                  <a:txBody>
                    <a:bodyPr/>
                    <a:lstStyle/>
                    <a:p>
                      <a:pPr algn="ctr"/>
                      <a:endParaRPr lang="en-US" sz="2400" dirty="0" smtClean="0"/>
                    </a:p>
                    <a:p>
                      <a:pPr algn="ctr"/>
                      <a:r>
                        <a:rPr lang="en-US" sz="2400" dirty="0" smtClean="0"/>
                        <a:t>NTFS</a:t>
                      </a:r>
                      <a:endParaRPr lang="en-US" sz="2400" dirty="0"/>
                    </a:p>
                  </a:txBody>
                  <a:tcPr/>
                </a:tc>
                <a:extLst>
                  <a:ext uri="{0D108BD9-81ED-4DB2-BD59-A6C34878D82A}">
                    <a16:rowId xmlns:a16="http://schemas.microsoft.com/office/drawing/2014/main" xmlns="" val="3958735540"/>
                  </a:ext>
                </a:extLst>
              </a:tr>
              <a:tr h="683565">
                <a:tc>
                  <a:txBody>
                    <a:bodyPr/>
                    <a:lstStyle/>
                    <a:p>
                      <a:pPr algn="ctr"/>
                      <a:r>
                        <a:rPr lang="en-US" sz="2400" dirty="0" smtClean="0"/>
                        <a:t>Windows XP</a:t>
                      </a:r>
                      <a:endParaRPr lang="en-US" sz="2400" dirty="0"/>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a16="http://schemas.microsoft.com/office/drawing/2014/main" xmlns="" val="357520725"/>
                  </a:ext>
                </a:extLst>
              </a:tr>
              <a:tr h="7078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2000</a:t>
                      </a:r>
                      <a:endParaRPr lang="en-US" sz="2400" dirty="0"/>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a16="http://schemas.microsoft.com/office/drawing/2014/main" xmlns="" val="668831568"/>
                  </a:ext>
                </a:extLst>
              </a:tr>
              <a:tr h="626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NT</a:t>
                      </a:r>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a16="http://schemas.microsoft.com/office/drawing/2014/main" xmlns="" val="3028729266"/>
                  </a:ext>
                </a:extLst>
              </a:tr>
              <a:tr h="626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98, ME</a:t>
                      </a:r>
                      <a:endParaRPr lang="en-US" sz="2400" dirty="0"/>
                    </a:p>
                  </a:txBody>
                  <a:tcPr/>
                </a:tc>
                <a:tc>
                  <a:txBody>
                    <a:bodyPr/>
                    <a:lstStyle/>
                    <a:p>
                      <a:pPr algn="ctr"/>
                      <a:r>
                        <a:rPr lang="en-US" sz="2400" dirty="0" smtClean="0"/>
                        <a:t>✓</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extLst>
                  <a:ext uri="{0D108BD9-81ED-4DB2-BD59-A6C34878D82A}">
                    <a16:rowId xmlns:a16="http://schemas.microsoft.com/office/drawing/2014/main" xmlns="" val="3360167585"/>
                  </a:ext>
                </a:extLst>
              </a:tr>
              <a:tr h="7511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95</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xmlns="" val="2068556498"/>
                  </a:ext>
                </a:extLst>
              </a:tr>
              <a:tr h="683565">
                <a:tc>
                  <a:txBody>
                    <a:bodyPr/>
                    <a:lstStyle/>
                    <a:p>
                      <a:pPr algn="ctr"/>
                      <a:r>
                        <a:rPr lang="en-US" sz="2400" dirty="0" smtClean="0"/>
                        <a:t>MS-DOS</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xmlns="" val="428234659"/>
                  </a:ext>
                </a:extLst>
              </a:tr>
            </a:tbl>
          </a:graphicData>
        </a:graphic>
      </p:graphicFrame>
      <p:sp>
        <p:nvSpPr>
          <p:cNvPr id="3" name="Title 5"/>
          <p:cNvSpPr>
            <a:spLocks noGrp="1"/>
          </p:cNvSpPr>
          <p:nvPr>
            <p:ph type="title"/>
          </p:nvPr>
        </p:nvSpPr>
        <p:spPr>
          <a:xfrm>
            <a:off x="195637" y="216554"/>
            <a:ext cx="10944596" cy="865054"/>
          </a:xfrm>
        </p:spPr>
        <p:txBody>
          <a:bodyPr>
            <a:normAutofit/>
          </a:bodyPr>
          <a:lstStyle/>
          <a:p>
            <a:r>
              <a:rPr lang="en-US" sz="4800" b="1" dirty="0" smtClean="0">
                <a:latin typeface="+mn-lt"/>
              </a:rPr>
              <a:t>OS and File System Compatibility</a:t>
            </a:r>
            <a:endParaRPr lang="en-US" sz="4800" b="1" dirty="0">
              <a:latin typeface="+mn-lt"/>
            </a:endParaRPr>
          </a:p>
        </p:txBody>
      </p:sp>
      <p:sp>
        <p:nvSpPr>
          <p:cNvPr id="2" name="TextBox 1"/>
          <p:cNvSpPr txBox="1"/>
          <p:nvPr/>
        </p:nvSpPr>
        <p:spPr>
          <a:xfrm>
            <a:off x="7184924" y="2245658"/>
            <a:ext cx="5007076" cy="1938992"/>
          </a:xfrm>
          <a:prstGeom prst="rect">
            <a:avLst/>
          </a:prstGeom>
          <a:noFill/>
        </p:spPr>
        <p:txBody>
          <a:bodyPr wrap="none" rtlCol="0">
            <a:spAutoFit/>
          </a:bodyPr>
          <a:lstStyle/>
          <a:p>
            <a:r>
              <a:rPr lang="en-US" sz="2800" b="1" dirty="0">
                <a:solidFill>
                  <a:srgbClr val="0070C0"/>
                </a:solidFill>
              </a:rPr>
              <a:t>Converting to NTFS :</a:t>
            </a:r>
          </a:p>
          <a:p>
            <a:r>
              <a:rPr lang="en-US" sz="2800" b="1" dirty="0">
                <a:solidFill>
                  <a:srgbClr val="0070C0"/>
                </a:solidFill>
              </a:rPr>
              <a:t>In MS-DOS type command:</a:t>
            </a:r>
          </a:p>
          <a:p>
            <a:endParaRPr lang="en-US" sz="2800" b="1" i="1" dirty="0">
              <a:solidFill>
                <a:srgbClr val="0070C0"/>
              </a:solidFill>
            </a:endParaRPr>
          </a:p>
          <a:p>
            <a:r>
              <a:rPr lang="en-US" sz="3600" b="1" i="1" dirty="0">
                <a:solidFill>
                  <a:srgbClr val="0070C0"/>
                </a:solidFill>
              </a:rPr>
              <a:t>CONVERT drive: /FS:NTFS</a:t>
            </a:r>
            <a:endParaRPr lang="en-US" sz="2800" b="1" i="1" dirty="0">
              <a:solidFill>
                <a:srgbClr val="0070C0"/>
              </a:solidFill>
            </a:endParaRPr>
          </a:p>
        </p:txBody>
      </p:sp>
    </p:spTree>
    <p:extLst>
      <p:ext uri="{BB962C8B-B14F-4D97-AF65-F5344CB8AC3E}">
        <p14:creationId xmlns:p14="http://schemas.microsoft.com/office/powerpoint/2010/main" val="30366074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550" y="869856"/>
            <a:ext cx="4762500" cy="5172075"/>
          </a:xfrm>
          <a:prstGeom prst="rect">
            <a:avLst/>
          </a:prstGeom>
        </p:spPr>
      </p:pic>
      <p:sp>
        <p:nvSpPr>
          <p:cNvPr id="4" name="Rectangle 3"/>
          <p:cNvSpPr/>
          <p:nvPr/>
        </p:nvSpPr>
        <p:spPr>
          <a:xfrm>
            <a:off x="334851" y="501134"/>
            <a:ext cx="4358172" cy="3046988"/>
          </a:xfrm>
          <a:prstGeom prst="rect">
            <a:avLst/>
          </a:prstGeom>
        </p:spPr>
        <p:txBody>
          <a:bodyPr wrap="square">
            <a:spAutoFit/>
          </a:bodyPr>
          <a:lstStyle/>
          <a:p>
            <a:r>
              <a:rPr lang="en-US" sz="4800" b="1" dirty="0">
                <a:solidFill>
                  <a:srgbClr val="000000">
                    <a:lumMod val="75000"/>
                    <a:lumOff val="25000"/>
                  </a:srgbClr>
                </a:solidFill>
                <a:latin typeface="Aharoni" panose="02010803020104030203" pitchFamily="2" charset="-79"/>
                <a:cs typeface="Aharoni" panose="02010803020104030203" pitchFamily="2" charset="-79"/>
              </a:rPr>
              <a:t>Fat or </a:t>
            </a:r>
            <a:r>
              <a:rPr lang="en-US" sz="4800" b="1" dirty="0" err="1">
                <a:solidFill>
                  <a:srgbClr val="000000">
                    <a:lumMod val="75000"/>
                    <a:lumOff val="25000"/>
                  </a:srgbClr>
                </a:solidFill>
                <a:latin typeface="Aharoni" panose="02010803020104030203" pitchFamily="2" charset="-79"/>
                <a:cs typeface="Aharoni" panose="02010803020104030203" pitchFamily="2" charset="-79"/>
              </a:rPr>
              <a:t>Ntfs</a:t>
            </a:r>
            <a:r>
              <a:rPr lang="en-US" sz="4800" b="1" dirty="0">
                <a:solidFill>
                  <a:srgbClr val="000000">
                    <a:lumMod val="75000"/>
                    <a:lumOff val="25000"/>
                  </a:srgbClr>
                </a:solidFill>
                <a:latin typeface="Aharoni" panose="02010803020104030203" pitchFamily="2" charset="-79"/>
                <a:cs typeface="Aharoni" panose="02010803020104030203" pitchFamily="2" charset="-79"/>
              </a:rPr>
              <a:t>, But…………….</a:t>
            </a:r>
          </a:p>
          <a:p>
            <a:endParaRPr lang="en-US" sz="4800" b="1" dirty="0">
              <a:solidFill>
                <a:srgbClr val="000000">
                  <a:lumMod val="75000"/>
                  <a:lumOff val="25000"/>
                </a:srgbClr>
              </a:solidFill>
              <a:latin typeface="Aharoni" panose="02010803020104030203" pitchFamily="2" charset="-79"/>
              <a:cs typeface="Aharoni" panose="02010803020104030203" pitchFamily="2" charset="-79"/>
            </a:endParaRPr>
          </a:p>
          <a:p>
            <a:r>
              <a:rPr lang="en-US" sz="4800" b="1" dirty="0">
                <a:solidFill>
                  <a:srgbClr val="000000">
                    <a:lumMod val="75000"/>
                    <a:lumOff val="25000"/>
                  </a:srgbClr>
                </a:solidFill>
                <a:latin typeface="Aharoni" panose="02010803020104030203" pitchFamily="2" charset="-79"/>
                <a:cs typeface="Aharoni" panose="02010803020104030203" pitchFamily="2" charset="-79"/>
              </a:rPr>
              <a:t>And </a:t>
            </a:r>
            <a:r>
              <a:rPr lang="en-US" sz="4800" b="1" dirty="0" err="1">
                <a:solidFill>
                  <a:srgbClr val="000000">
                    <a:lumMod val="75000"/>
                    <a:lumOff val="25000"/>
                  </a:srgbClr>
                </a:solidFill>
                <a:latin typeface="Aharoni" panose="02010803020104030203" pitchFamily="2" charset="-79"/>
                <a:cs typeface="Aharoni" panose="02010803020104030203" pitchFamily="2" charset="-79"/>
              </a:rPr>
              <a:t>Ntfs</a:t>
            </a:r>
            <a:r>
              <a:rPr lang="en-US" sz="4800" b="1" dirty="0">
                <a:solidFill>
                  <a:srgbClr val="000000">
                    <a:lumMod val="75000"/>
                    <a:lumOff val="25000"/>
                  </a:srgbClr>
                </a:solidFill>
                <a:latin typeface="Aharoni" panose="02010803020104030203" pitchFamily="2" charset="-79"/>
                <a:cs typeface="Aharoni" panose="02010803020104030203" pitchFamily="2" charset="-79"/>
              </a:rPr>
              <a:t> &gt; Fat</a:t>
            </a:r>
            <a:endParaRPr lang="en-US" sz="4800" b="1" dirty="0">
              <a:solidFill>
                <a:srgbClr val="000000">
                  <a:lumMod val="75000"/>
                  <a:lumOff val="25000"/>
                </a:srgb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94565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FILE ATTRIBUTES</a:t>
            </a:r>
            <a:endParaRPr lang="en-US" dirty="0"/>
          </a:p>
        </p:txBody>
      </p:sp>
      <p:graphicFrame>
        <p:nvGraphicFramePr>
          <p:cNvPr id="3" name="Diagram 2"/>
          <p:cNvGraphicFramePr/>
          <p:nvPr>
            <p:extLst/>
          </p:nvPr>
        </p:nvGraphicFramePr>
        <p:xfrm>
          <a:off x="1822995" y="1189929"/>
          <a:ext cx="8128000" cy="3538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nvPr>
        </p:nvGraphicFramePr>
        <p:xfrm>
          <a:off x="3649796" y="1439333"/>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65789" y="3381071"/>
            <a:ext cx="2775892" cy="2757262"/>
          </a:xfrm>
          <a:prstGeom prst="rect">
            <a:avLst/>
          </a:prstGeom>
        </p:spPr>
      </p:pic>
    </p:spTree>
    <p:extLst>
      <p:ext uri="{BB962C8B-B14F-4D97-AF65-F5344CB8AC3E}">
        <p14:creationId xmlns:p14="http://schemas.microsoft.com/office/powerpoint/2010/main" val="114320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Read only (R) </a:t>
            </a:r>
            <a:endParaRPr lang="en-US" dirty="0"/>
          </a:p>
        </p:txBody>
      </p:sp>
      <p:sp>
        <p:nvSpPr>
          <p:cNvPr id="3" name="Rectangle 2"/>
          <p:cNvSpPr/>
          <p:nvPr/>
        </p:nvSpPr>
        <p:spPr>
          <a:xfrm>
            <a:off x="5543006" y="1812613"/>
            <a:ext cx="6096000" cy="4154984"/>
          </a:xfrm>
          <a:prstGeom prst="rect">
            <a:avLst/>
          </a:prstGeom>
        </p:spPr>
        <p:txBody>
          <a:bodyPr>
            <a:spAutoFit/>
          </a:bodyPr>
          <a:lstStyle/>
          <a:p>
            <a:pPr marL="342900" indent="-342900" algn="just">
              <a:buFont typeface="Wingdings" panose="05000000000000000000" pitchFamily="2" charset="2"/>
              <a:buChar char="ü"/>
            </a:pPr>
            <a:r>
              <a:rPr lang="en-US" sz="2400" dirty="0">
                <a:solidFill>
                  <a:srgbClr val="000000"/>
                </a:solidFill>
              </a:rPr>
              <a:t>Allows a file to be read, but nothing can be written to the file or changed</a:t>
            </a:r>
            <a:r>
              <a:rPr lang="en-US" sz="2400" dirty="0">
                <a:solidFill>
                  <a:srgbClr val="000000"/>
                </a:solidFill>
              </a:rPr>
              <a:t>.</a:t>
            </a:r>
          </a:p>
          <a:p>
            <a:pPr marL="342900" indent="-342900" algn="just">
              <a:buFont typeface="Wingdings" panose="05000000000000000000" pitchFamily="2" charset="2"/>
              <a:buChar char="ü"/>
            </a:pPr>
            <a:endParaRPr lang="en-US" sz="2400" dirty="0">
              <a:solidFill>
                <a:srgbClr val="000000"/>
              </a:solidFill>
            </a:endParaRPr>
          </a:p>
          <a:p>
            <a:pPr marL="342900" indent="-342900" algn="just">
              <a:buFont typeface="Wingdings" panose="05000000000000000000" pitchFamily="2" charset="2"/>
              <a:buChar char="ü"/>
            </a:pPr>
            <a:r>
              <a:rPr lang="en-IN" sz="2400" dirty="0">
                <a:solidFill>
                  <a:srgbClr val="000000"/>
                </a:solidFill>
              </a:rPr>
              <a:t>When set, indicates that a file should not be altered. Upon opening the file, file system </a:t>
            </a:r>
            <a:r>
              <a:rPr lang="en-IN" sz="2400" dirty="0">
                <a:solidFill>
                  <a:srgbClr val="000000"/>
                </a:solidFill>
              </a:rPr>
              <a:t>API</a:t>
            </a:r>
            <a:r>
              <a:rPr lang="en-IN" sz="2400" dirty="0">
                <a:solidFill>
                  <a:srgbClr val="000000"/>
                </a:solidFill>
              </a:rPr>
              <a:t> usually does not grant write permission to the requesting application, unless the application explicitly requests it. Read-only attributes on folders are usually ignored, being used for another purpose.</a:t>
            </a:r>
          </a:p>
          <a:p>
            <a:pPr marL="342900" indent="-342900" algn="just">
              <a:buFont typeface="Wingdings" panose="05000000000000000000" pitchFamily="2" charset="2"/>
              <a:buChar char="ü"/>
            </a:pPr>
            <a:endParaRPr lang="en-US" sz="2400" dirty="0">
              <a:solidFill>
                <a:srgbClr val="000000"/>
              </a:solidFill>
            </a:endParaRPr>
          </a:p>
        </p:txBody>
      </p:sp>
      <p:pic>
        <p:nvPicPr>
          <p:cNvPr id="4" name="Picture 3"/>
          <p:cNvPicPr>
            <a:picLocks noChangeAspect="1"/>
          </p:cNvPicPr>
          <p:nvPr/>
        </p:nvPicPr>
        <p:blipFill rotWithShape="1">
          <a:blip r:embed="rId2"/>
          <a:srcRect l="15196" t="27068" r="50770" b="5675"/>
          <a:stretch/>
        </p:blipFill>
        <p:spPr>
          <a:xfrm>
            <a:off x="1293223" y="1812613"/>
            <a:ext cx="4249783" cy="4721627"/>
          </a:xfrm>
          <a:prstGeom prst="rect">
            <a:avLst/>
          </a:prstGeom>
        </p:spPr>
      </p:pic>
      <p:sp>
        <p:nvSpPr>
          <p:cNvPr id="6" name="Oval 5"/>
          <p:cNvSpPr/>
          <p:nvPr/>
        </p:nvSpPr>
        <p:spPr>
          <a:xfrm>
            <a:off x="2834640" y="5107577"/>
            <a:ext cx="927463" cy="3657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6614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Hidden (H)</a:t>
            </a:r>
            <a:endParaRPr lang="en-US" dirty="0"/>
          </a:p>
        </p:txBody>
      </p:sp>
      <p:sp>
        <p:nvSpPr>
          <p:cNvPr id="3" name="Rectangle 2"/>
          <p:cNvSpPr/>
          <p:nvPr/>
        </p:nvSpPr>
        <p:spPr>
          <a:xfrm>
            <a:off x="5543006" y="1812613"/>
            <a:ext cx="6096000" cy="3046988"/>
          </a:xfrm>
          <a:prstGeom prst="rect">
            <a:avLst/>
          </a:prstGeom>
        </p:spPr>
        <p:txBody>
          <a:bodyPr>
            <a:spAutoFit/>
          </a:bodyPr>
          <a:lstStyle/>
          <a:p>
            <a:pPr marL="342900" indent="-342900" algn="just">
              <a:buFont typeface="Wingdings" panose="05000000000000000000" pitchFamily="2" charset="2"/>
              <a:buChar char="ü"/>
            </a:pPr>
            <a:r>
              <a:rPr lang="en-US" sz="2400" dirty="0">
                <a:solidFill>
                  <a:srgbClr val="000000"/>
                </a:solidFill>
              </a:rPr>
              <a:t>File will not be shown when doing a regular </a:t>
            </a:r>
            <a:r>
              <a:rPr lang="en-US" sz="2400" dirty="0" err="1">
                <a:solidFill>
                  <a:srgbClr val="000000"/>
                </a:solidFill>
              </a:rPr>
              <a:t>dir</a:t>
            </a:r>
            <a:r>
              <a:rPr lang="en-US" sz="2400" dirty="0">
                <a:solidFill>
                  <a:srgbClr val="000000"/>
                </a:solidFill>
              </a:rPr>
              <a:t> from DOS</a:t>
            </a:r>
            <a:r>
              <a:rPr lang="en-US" sz="2400" dirty="0">
                <a:solidFill>
                  <a:srgbClr val="000000"/>
                </a:solidFill>
              </a:rPr>
              <a:t>.</a:t>
            </a:r>
          </a:p>
          <a:p>
            <a:pPr marL="342900" indent="-342900" algn="just">
              <a:buFont typeface="Wingdings" panose="05000000000000000000" pitchFamily="2" charset="2"/>
              <a:buChar char="ü"/>
            </a:pPr>
            <a:endParaRPr lang="en-US" sz="2400" dirty="0">
              <a:solidFill>
                <a:srgbClr val="000000"/>
              </a:solidFill>
            </a:endParaRPr>
          </a:p>
          <a:p>
            <a:pPr marL="514350" indent="-514350">
              <a:buFont typeface="Wingdings" panose="05000000000000000000" pitchFamily="2" charset="2"/>
              <a:buChar char="ü"/>
            </a:pPr>
            <a:r>
              <a:rPr lang="en-IN" sz="2400" dirty="0">
                <a:solidFill>
                  <a:srgbClr val="000000"/>
                </a:solidFill>
              </a:rPr>
              <a:t>When set, indicates that the hosting file is hidden. Windows apps like File Explorer do not show hidden files by default, unless asked to do so.</a:t>
            </a:r>
          </a:p>
          <a:p>
            <a:pPr marL="342900" indent="-342900" algn="just">
              <a:buFont typeface="Wingdings" panose="05000000000000000000" pitchFamily="2" charset="2"/>
              <a:buChar char="ü"/>
            </a:pPr>
            <a:endParaRPr lang="en-US" sz="2400" dirty="0">
              <a:solidFill>
                <a:srgbClr val="000000"/>
              </a:solidFill>
            </a:endParaRPr>
          </a:p>
        </p:txBody>
      </p:sp>
      <p:pic>
        <p:nvPicPr>
          <p:cNvPr id="4" name="Picture 3"/>
          <p:cNvPicPr>
            <a:picLocks noChangeAspect="1"/>
          </p:cNvPicPr>
          <p:nvPr/>
        </p:nvPicPr>
        <p:blipFill rotWithShape="1">
          <a:blip r:embed="rId2"/>
          <a:srcRect l="15196" t="27068" r="50770" b="5675"/>
          <a:stretch/>
        </p:blipFill>
        <p:spPr>
          <a:xfrm>
            <a:off x="1293223" y="1812613"/>
            <a:ext cx="4249783" cy="4721627"/>
          </a:xfrm>
          <a:prstGeom prst="rect">
            <a:avLst/>
          </a:prstGeom>
        </p:spPr>
      </p:pic>
      <p:sp>
        <p:nvSpPr>
          <p:cNvPr id="6" name="Oval 5"/>
          <p:cNvSpPr/>
          <p:nvPr/>
        </p:nvSpPr>
        <p:spPr>
          <a:xfrm>
            <a:off x="3553097" y="5107577"/>
            <a:ext cx="927463" cy="3657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59167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System (S)</a:t>
            </a:r>
            <a:endParaRPr lang="en-US" dirty="0"/>
          </a:p>
        </p:txBody>
      </p:sp>
      <p:sp>
        <p:nvSpPr>
          <p:cNvPr id="3" name="Rectangle 2"/>
          <p:cNvSpPr/>
          <p:nvPr/>
        </p:nvSpPr>
        <p:spPr>
          <a:xfrm>
            <a:off x="5543007" y="2129246"/>
            <a:ext cx="6096000" cy="4493538"/>
          </a:xfrm>
          <a:prstGeom prst="rect">
            <a:avLst/>
          </a:prstGeom>
        </p:spPr>
        <p:txBody>
          <a:bodyPr>
            <a:spAutoFit/>
          </a:bodyPr>
          <a:lstStyle/>
          <a:p>
            <a:pPr marL="342900" indent="-342900" algn="just">
              <a:buFont typeface="Wingdings" panose="05000000000000000000" pitchFamily="2" charset="2"/>
              <a:buChar char="ü"/>
            </a:pPr>
            <a:r>
              <a:rPr lang="en-US" sz="2200" dirty="0">
                <a:solidFill>
                  <a:srgbClr val="000000"/>
                </a:solidFill>
              </a:rPr>
              <a:t>System file</a:t>
            </a:r>
            <a:r>
              <a:rPr lang="en-US" sz="2200" dirty="0">
                <a:solidFill>
                  <a:srgbClr val="000000"/>
                </a:solidFill>
              </a:rPr>
              <a:t>.</a:t>
            </a:r>
          </a:p>
          <a:p>
            <a:pPr marL="342900" indent="-342900" algn="just">
              <a:buFont typeface="Wingdings" panose="05000000000000000000" pitchFamily="2" charset="2"/>
              <a:buChar char="ü"/>
            </a:pPr>
            <a:endParaRPr lang="en-US" sz="22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When set, indicates that the hosting file is a critical system file that is necessary for the computer to operate properly. </a:t>
            </a:r>
            <a:endParaRPr lang="en-IN" sz="2200" dirty="0">
              <a:solidFill>
                <a:srgbClr val="000000"/>
              </a:solidFill>
            </a:endParaRPr>
          </a:p>
          <a:p>
            <a:pPr marL="342900" indent="-342900" algn="just">
              <a:buFont typeface="Wingdings" panose="05000000000000000000" pitchFamily="2" charset="2"/>
              <a:buChar char="ü"/>
            </a:pPr>
            <a:endParaRPr lang="en-IN" sz="22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Microsoft </a:t>
            </a:r>
            <a:r>
              <a:rPr lang="en-IN" sz="2200" dirty="0">
                <a:solidFill>
                  <a:srgbClr val="000000"/>
                </a:solidFill>
              </a:rPr>
              <a:t>Windows use it to mark important system files. </a:t>
            </a:r>
            <a:endParaRPr lang="en-IN" sz="2200" dirty="0">
              <a:solidFill>
                <a:srgbClr val="000000"/>
              </a:solidFill>
            </a:endParaRPr>
          </a:p>
          <a:p>
            <a:pPr marL="342900" indent="-342900" algn="just">
              <a:buFont typeface="Wingdings" panose="05000000000000000000" pitchFamily="2" charset="2"/>
              <a:buChar char="ü"/>
            </a:pPr>
            <a:endParaRPr lang="en-IN" sz="2200" dirty="0">
              <a:solidFill>
                <a:srgbClr val="000000"/>
              </a:solidFill>
            </a:endParaRPr>
          </a:p>
          <a:p>
            <a:pPr marL="342900" indent="-342900" algn="just">
              <a:buFont typeface="Wingdings" panose="05000000000000000000" pitchFamily="2" charset="2"/>
              <a:buChar char="ü"/>
            </a:pPr>
            <a:r>
              <a:rPr lang="en-IN" sz="2200" dirty="0">
                <a:solidFill>
                  <a:srgbClr val="000000"/>
                </a:solidFill>
              </a:rPr>
              <a:t>Windows </a:t>
            </a:r>
            <a:r>
              <a:rPr lang="en-IN" sz="2200" dirty="0">
                <a:solidFill>
                  <a:srgbClr val="000000"/>
                </a:solidFill>
              </a:rPr>
              <a:t>apps like File Explorer do not show system files by default even when hidden files are shown, unless asked to do so. </a:t>
            </a:r>
          </a:p>
          <a:p>
            <a:pPr marL="342900" indent="-342900" algn="just">
              <a:buFont typeface="Wingdings" panose="05000000000000000000" pitchFamily="2" charset="2"/>
              <a:buChar char="ü"/>
            </a:pPr>
            <a:endParaRPr lang="en-US" sz="2200"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29246"/>
            <a:ext cx="5543006" cy="4220306"/>
          </a:xfrm>
          <a:prstGeom prst="rect">
            <a:avLst/>
          </a:prstGeom>
        </p:spPr>
      </p:pic>
    </p:spTree>
    <p:extLst>
      <p:ext uri="{BB962C8B-B14F-4D97-AF65-F5344CB8AC3E}">
        <p14:creationId xmlns:p14="http://schemas.microsoft.com/office/powerpoint/2010/main" val="1070929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docProps/app.xml><?xml version="1.0" encoding="utf-8"?>
<Properties xmlns="http://schemas.openxmlformats.org/officeDocument/2006/extended-properties" xmlns:vt="http://schemas.openxmlformats.org/officeDocument/2006/docPropsVTypes">
  <TotalTime>0</TotalTime>
  <Words>2404</Words>
  <Application>Microsoft Office PowerPoint</Application>
  <PresentationFormat>Widescreen</PresentationFormat>
  <Paragraphs>417</Paragraphs>
  <Slides>53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Aharoni</vt:lpstr>
      <vt:lpstr>Arial</vt:lpstr>
      <vt:lpstr>Calibri</vt:lpstr>
      <vt:lpstr>Calibri Light</vt:lpstr>
      <vt:lpstr>Georgia</vt:lpstr>
      <vt:lpstr>Helvetica Neue</vt:lpstr>
      <vt:lpstr>Verdana</vt:lpstr>
      <vt:lpstr>Wingdings</vt:lpstr>
      <vt:lpstr>Office Theme</vt:lpstr>
      <vt:lpstr>Content Layouts</vt:lpstr>
      <vt:lpstr>PowerPoint Presentation</vt:lpstr>
      <vt:lpstr>FILE SYSTEM</vt:lpstr>
      <vt:lpstr>File</vt:lpstr>
      <vt:lpstr>File Parameters</vt:lpstr>
      <vt:lpstr>Files  vs. Folders</vt:lpstr>
      <vt:lpstr>FILE ATTRIBUTES</vt:lpstr>
      <vt:lpstr>1. Read only (R) </vt:lpstr>
      <vt:lpstr>2. Hidden (H)</vt:lpstr>
      <vt:lpstr>3. System (S)</vt:lpstr>
      <vt:lpstr>4. Archive File (A)</vt:lpstr>
      <vt:lpstr>More Attributes : </vt:lpstr>
      <vt:lpstr>What is File system?</vt:lpstr>
      <vt:lpstr>What is File system?</vt:lpstr>
      <vt:lpstr>Types of File System </vt:lpstr>
      <vt:lpstr>Disk File System</vt:lpstr>
      <vt:lpstr>PowerPoint Presentation</vt:lpstr>
      <vt:lpstr>Disk File System</vt:lpstr>
      <vt:lpstr>Optical Disks</vt:lpstr>
      <vt:lpstr>Flash File System</vt:lpstr>
      <vt:lpstr>Tape File System</vt:lpstr>
      <vt:lpstr>Database file systems</vt:lpstr>
      <vt:lpstr>PowerPoint Presentation</vt:lpstr>
      <vt:lpstr>Shared disk file systems</vt:lpstr>
      <vt:lpstr>Special file systems  </vt:lpstr>
      <vt:lpstr>Creating files and directories</vt:lpstr>
      <vt:lpstr>1. Creating directories</vt:lpstr>
      <vt:lpstr>2. Creating files</vt:lpstr>
      <vt:lpstr>Creating files and directories (using GUI)</vt:lpstr>
      <vt:lpstr>Opening Directories</vt:lpstr>
      <vt:lpstr>Reading Directories</vt:lpstr>
      <vt:lpstr>PowerPoint Presentation</vt:lpstr>
      <vt:lpstr>FAT (File Allocation Table)</vt:lpstr>
      <vt:lpstr>FAT (File Allocation Table)</vt:lpstr>
      <vt:lpstr>FAT Naming Conventions</vt:lpstr>
      <vt:lpstr>FAT : Table Layout </vt:lpstr>
      <vt:lpstr>PowerPoint Presentation</vt:lpstr>
      <vt:lpstr>FAT Table</vt:lpstr>
      <vt:lpstr>FAT Versions</vt:lpstr>
      <vt:lpstr> Problems in FAT </vt:lpstr>
      <vt:lpstr> Problems in FAT </vt:lpstr>
      <vt:lpstr>NTFS  - New Technology File System</vt:lpstr>
      <vt:lpstr>How Does NTFS stores data on disk ?</vt:lpstr>
      <vt:lpstr>NTFS : Table Layout </vt:lpstr>
      <vt:lpstr>Master File Table</vt:lpstr>
      <vt:lpstr>Master File Table Layout </vt:lpstr>
      <vt:lpstr>System Files</vt:lpstr>
      <vt:lpstr>Advantages of NTFS over FAT</vt:lpstr>
      <vt:lpstr>Advantages of NTFS over FAT</vt:lpstr>
      <vt:lpstr>Advantages of NTFS over FAT</vt:lpstr>
      <vt:lpstr>NTFS vs. FAT</vt:lpstr>
      <vt:lpstr>PowerPoint Presentation</vt:lpstr>
      <vt:lpstr>OS and File System Compatibility</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Verma, Aastha</dc:creator>
  <cp:lastModifiedBy>Verma, Aastha</cp:lastModifiedBy>
  <cp:revision>1</cp:revision>
  <dcterms:created xsi:type="dcterms:W3CDTF">2018-07-26T04:33:26Z</dcterms:created>
  <dcterms:modified xsi:type="dcterms:W3CDTF">2018-07-26T04:33:39Z</dcterms:modified>
</cp:coreProperties>
</file>